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iha Zakir" initials="MZ" lastIdx="0" clrIdx="0">
    <p:extLst>
      <p:ext uri="{19B8F6BF-5375-455C-9EA6-DF929625EA0E}">
        <p15:presenceInfo xmlns:p15="http://schemas.microsoft.com/office/powerpoint/2012/main" userId="S::malihaz@byu.edu::443ee5d7-9a2e-44a2-85ac-d3c8e40524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1" autoAdjust="0"/>
    <p:restoredTop sz="94660"/>
  </p:normalViewPr>
  <p:slideViewPr>
    <p:cSldViewPr snapToGrid="0">
      <p:cViewPr>
        <p:scale>
          <a:sx n="75" d="100"/>
          <a:sy n="75" d="100"/>
        </p:scale>
        <p:origin x="378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ha Zakir" userId="5ad38805682cdb39" providerId="LiveId" clId="{3341A8F4-EBEE-4B17-8BEF-9D6481585CBE}"/>
    <pc:docChg chg="modSld">
      <pc:chgData name="Maliha Zakir" userId="5ad38805682cdb39" providerId="LiveId" clId="{3341A8F4-EBEE-4B17-8BEF-9D6481585CBE}" dt="2019-11-18T04:03:42.419" v="0" actId="1076"/>
      <pc:docMkLst>
        <pc:docMk/>
      </pc:docMkLst>
      <pc:sldChg chg="modSp">
        <pc:chgData name="Maliha Zakir" userId="5ad38805682cdb39" providerId="LiveId" clId="{3341A8F4-EBEE-4B17-8BEF-9D6481585CBE}" dt="2019-11-18T04:03:42.419" v="0" actId="1076"/>
        <pc:sldMkLst>
          <pc:docMk/>
          <pc:sldMk cId="132080043" sldId="258"/>
        </pc:sldMkLst>
        <pc:spChg chg="mod">
          <ac:chgData name="Maliha Zakir" userId="5ad38805682cdb39" providerId="LiveId" clId="{3341A8F4-EBEE-4B17-8BEF-9D6481585CBE}" dt="2019-11-18T04:03:42.419" v="0" actId="1076"/>
          <ac:spMkLst>
            <pc:docMk/>
            <pc:sldMk cId="132080043" sldId="258"/>
            <ac:spMk id="6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81F2D-C07F-455F-8291-16693CC3CD6C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CD3D1-DD07-47D5-B531-B5BE5B2E9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610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3436D-EE16-48B7-9F90-CD21E392ADBC}" type="datetime1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05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FAFD-4921-4C2B-B52A-DE4B6FA9EE27}" type="datetime1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57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27E0C-8BCE-4BBB-8B29-589485775263}" type="datetime1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0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C0F0-FD64-4896-B39F-C19988A9AF1B}" type="datetime1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7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5FA5E-AF6B-481E-A941-0BBEA0E6F071}" type="datetime1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65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E1DC-879F-43A5-AB6B-B753C193EC09}" type="datetime1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84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88445-8076-494A-ABAB-F9E5E1F310C0}" type="datetime1">
              <a:rPr lang="en-US" smtClean="0"/>
              <a:t>11/17/2019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31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7DE6-4C30-49BE-96CC-0809F4F51043}" type="datetime1">
              <a:rPr lang="en-US" smtClean="0"/>
              <a:t>11/17/2019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2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993F4-841A-45FF-9C94-52D78BB81AA8}" type="datetime1">
              <a:rPr lang="en-US" smtClean="0"/>
              <a:t>11/17/2019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5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B25B7-657B-47BD-900A-19E98D375944}" type="datetime1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8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25E1-6026-44C9-8D4A-39306B907385}" type="datetime1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0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AC82B-9594-4B72-9C31-0D57BD182166}" type="datetime1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0EFB4-556C-4B4F-87C2-C89B06C0B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8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H="1">
            <a:off x="1648259" y="1169773"/>
            <a:ext cx="34196" cy="462142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648258" y="5790325"/>
            <a:ext cx="4530810" cy="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929241" y="1169773"/>
            <a:ext cx="633" cy="4621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55459" y="1169773"/>
            <a:ext cx="14483" cy="4621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93560" y="5947718"/>
            <a:ext cx="1314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Time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566311" y="3921876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Learning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6161870" y="1095632"/>
            <a:ext cx="17198" cy="46955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530138" y="3333510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600" dirty="0">
                <a:solidFill>
                  <a:srgbClr val="FF0000"/>
                </a:solidFill>
              </a:rPr>
              <a:t>C1</a:t>
            </a:r>
          </a:p>
        </p:txBody>
      </p:sp>
      <p:sp>
        <p:nvSpPr>
          <p:cNvPr id="52" name="Freeform 51"/>
          <p:cNvSpPr/>
          <p:nvPr/>
        </p:nvSpPr>
        <p:spPr>
          <a:xfrm>
            <a:off x="2298782" y="3514324"/>
            <a:ext cx="3321408" cy="2241101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2287956" y="3205988"/>
            <a:ext cx="3278659" cy="2221583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2284517" y="2852051"/>
            <a:ext cx="3278659" cy="2221583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1695114" y="1287053"/>
            <a:ext cx="1111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Specialist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100324" y="128228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Leader</a:t>
            </a:r>
          </a:p>
        </p:txBody>
      </p:sp>
      <p:sp>
        <p:nvSpPr>
          <p:cNvPr id="61" name="Freeform 60"/>
          <p:cNvSpPr/>
          <p:nvPr/>
        </p:nvSpPr>
        <p:spPr>
          <a:xfrm>
            <a:off x="2261237" y="2094917"/>
            <a:ext cx="3278659" cy="2221583"/>
          </a:xfrm>
          <a:custGeom>
            <a:avLst/>
            <a:gdLst>
              <a:gd name="connsiteX0" fmla="*/ 0 w 3278659"/>
              <a:gd name="connsiteY0" fmla="*/ 2215979 h 2221583"/>
              <a:gd name="connsiteX1" fmla="*/ 930876 w 3278659"/>
              <a:gd name="connsiteY1" fmla="*/ 1927654 h 2221583"/>
              <a:gd name="connsiteX2" fmla="*/ 2380735 w 3278659"/>
              <a:gd name="connsiteY2" fmla="*/ 321276 h 2221583"/>
              <a:gd name="connsiteX3" fmla="*/ 3278659 w 3278659"/>
              <a:gd name="connsiteY3" fmla="*/ 0 h 222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8659" h="2221583">
                <a:moveTo>
                  <a:pt x="0" y="2215979"/>
                </a:moveTo>
                <a:cubicBezTo>
                  <a:pt x="267043" y="2229708"/>
                  <a:pt x="534087" y="2243438"/>
                  <a:pt x="930876" y="1927654"/>
                </a:cubicBezTo>
                <a:cubicBezTo>
                  <a:pt x="1327665" y="1611870"/>
                  <a:pt x="1989438" y="642552"/>
                  <a:pt x="2380735" y="321276"/>
                </a:cubicBezTo>
                <a:cubicBezTo>
                  <a:pt x="2772032" y="0"/>
                  <a:pt x="3129005" y="49427"/>
                  <a:pt x="3278659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3253001" y="1282280"/>
            <a:ext cx="1321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Professional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495673" y="1963637"/>
            <a:ext cx="397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C5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586387" y="1156653"/>
            <a:ext cx="5184057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What Does Your Career Chart Look Like with a Skills Emphasis?</a:t>
            </a:r>
          </a:p>
          <a:p>
            <a:pPr algn="ctr"/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200" b="1" dirty="0">
                <a:solidFill>
                  <a:srgbClr val="FF0000"/>
                </a:solidFill>
              </a:rPr>
              <a:t>C1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– </a:t>
            </a:r>
            <a:r>
              <a:rPr lang="en-US" sz="1200" b="1" u="sng" dirty="0"/>
              <a:t>Operations Officer - Valley Bancorporation</a:t>
            </a:r>
            <a:r>
              <a:rPr lang="en-US" sz="1200" dirty="0"/>
              <a:t>– Learned banking operations, cash &amp; money management, investment strategies,  introductory team leadership Experience, loan strategies</a:t>
            </a:r>
            <a:r>
              <a:rPr lang="en-US" sz="1200" b="1" dirty="0"/>
              <a:t>.</a:t>
            </a:r>
            <a:r>
              <a:rPr lang="en-US" sz="1200" dirty="0"/>
              <a:t> (1976 – 1980)</a:t>
            </a:r>
          </a:p>
          <a:p>
            <a:endParaRPr lang="en-US" sz="1200" dirty="0"/>
          </a:p>
          <a:p>
            <a:r>
              <a:rPr lang="en-US" sz="1200" b="1" dirty="0">
                <a:solidFill>
                  <a:srgbClr val="FF0000"/>
                </a:solidFill>
              </a:rPr>
              <a:t>C2</a:t>
            </a:r>
            <a:r>
              <a:rPr lang="en-US" sz="1200" b="1" dirty="0"/>
              <a:t> </a:t>
            </a:r>
            <a:r>
              <a:rPr lang="en-US" sz="1200" dirty="0"/>
              <a:t>– </a:t>
            </a:r>
            <a:r>
              <a:rPr lang="en-US" sz="1200" b="1" u="sng" dirty="0"/>
              <a:t>Senior Buyer – Ricks College. </a:t>
            </a:r>
            <a:r>
              <a:rPr lang="en-US" sz="1200" dirty="0"/>
              <a:t>– Learned procurement 	strategies, relationship management, contracting,  tactical negotiation strategies, content/commodity management</a:t>
            </a:r>
            <a:r>
              <a:rPr lang="en-US" sz="1200" b="1" dirty="0"/>
              <a:t>..</a:t>
            </a:r>
            <a:r>
              <a:rPr lang="en-US" sz="1200" dirty="0"/>
              <a:t> (1981-1984)</a:t>
            </a:r>
          </a:p>
          <a:p>
            <a:endParaRPr lang="en-US" sz="1200" dirty="0"/>
          </a:p>
          <a:p>
            <a:r>
              <a:rPr lang="en-US" sz="1200" b="1" dirty="0">
                <a:solidFill>
                  <a:srgbClr val="FF0000"/>
                </a:solidFill>
              </a:rPr>
              <a:t>C3</a:t>
            </a:r>
            <a:r>
              <a:rPr lang="en-US" sz="1200" dirty="0"/>
              <a:t> – </a:t>
            </a:r>
            <a:r>
              <a:rPr lang="en-US" sz="1200" b="1" u="sng" dirty="0"/>
              <a:t>Senior Negotiation Agent – BYU Provo</a:t>
            </a:r>
            <a:r>
              <a:rPr lang="en-US" sz="1200" dirty="0"/>
              <a:t>. – Major project management, </a:t>
            </a:r>
            <a:r>
              <a:rPr lang="en-US" sz="1200" b="1" dirty="0"/>
              <a:t>s</a:t>
            </a:r>
            <a:r>
              <a:rPr lang="en-US" sz="1200" dirty="0"/>
              <a:t>trategic initiatives development, High</a:t>
            </a:r>
            <a:r>
              <a:rPr lang="en-US" sz="1200" b="1" dirty="0"/>
              <a:t>-</a:t>
            </a:r>
            <a:r>
              <a:rPr lang="en-US" sz="1200" dirty="0"/>
              <a:t>stakes negotiations, Team strategy development</a:t>
            </a:r>
            <a:r>
              <a:rPr lang="en-US" sz="1200" b="1" dirty="0"/>
              <a:t>,</a:t>
            </a:r>
            <a:r>
              <a:rPr lang="en-US" sz="1200" dirty="0"/>
              <a:t> Introduction to C-level interaction and relationship building.. (1985-1989)</a:t>
            </a:r>
          </a:p>
          <a:p>
            <a:endParaRPr lang="en-US" sz="1200" dirty="0"/>
          </a:p>
          <a:p>
            <a:r>
              <a:rPr lang="en-US" sz="1200" b="1" dirty="0">
                <a:solidFill>
                  <a:srgbClr val="FF0000"/>
                </a:solidFill>
              </a:rPr>
              <a:t>C4</a:t>
            </a:r>
            <a:r>
              <a:rPr lang="en-US" sz="1200" dirty="0"/>
              <a:t> – </a:t>
            </a:r>
            <a:r>
              <a:rPr lang="en-US" sz="1200" b="1" u="sng" dirty="0"/>
              <a:t>Travel Manager – LDS Travel Management at BYU Provo</a:t>
            </a:r>
            <a:r>
              <a:rPr lang="en-US" sz="1200" dirty="0"/>
              <a:t>. – .  Learned business-building strategies, high-stakes presentation skills, travel industry knowledge, organizational politics, strategic thinking and </a:t>
            </a:r>
            <a:r>
              <a:rPr lang="en-US" sz="1200" b="1" dirty="0"/>
              <a:t>l</a:t>
            </a:r>
            <a:r>
              <a:rPr lang="en-US" sz="1200" dirty="0"/>
              <a:t>arge program design. high-risk direction and decision making. Building business in a change-adverse culture. (1989-1995)</a:t>
            </a:r>
          </a:p>
          <a:p>
            <a:endParaRPr lang="en-US" sz="1200" dirty="0"/>
          </a:p>
          <a:p>
            <a:r>
              <a:rPr lang="en-US" sz="1200" b="1" dirty="0">
                <a:solidFill>
                  <a:srgbClr val="FF0000"/>
                </a:solidFill>
              </a:rPr>
              <a:t>C5</a:t>
            </a:r>
            <a:r>
              <a:rPr lang="en-US" sz="1200" dirty="0"/>
              <a:t> – </a:t>
            </a:r>
            <a:r>
              <a:rPr lang="en-US" sz="1200" b="1" u="sng" dirty="0"/>
              <a:t>Managing Director P&amp;T –BYU Provo</a:t>
            </a:r>
            <a:r>
              <a:rPr lang="en-US" sz="1200" dirty="0"/>
              <a:t>. – Learned organizational  and structure design, Leadership, Missio</a:t>
            </a:r>
            <a:r>
              <a:rPr lang="en-US" sz="1200" b="1" dirty="0"/>
              <a:t>n, </a:t>
            </a:r>
            <a:r>
              <a:rPr lang="en-US" sz="1200" dirty="0"/>
              <a:t>Vision &amp; Values development, culture design and people development. Leading new and innovative changes</a:t>
            </a:r>
            <a:r>
              <a:rPr lang="en-US" sz="1200" b="1" dirty="0"/>
              <a:t> </a:t>
            </a:r>
            <a:r>
              <a:rPr lang="en-US" sz="1200" dirty="0"/>
              <a:t>and mentoring others </a:t>
            </a:r>
            <a:r>
              <a:rPr lang="en-US" sz="1200" b="1" dirty="0"/>
              <a:t>, </a:t>
            </a:r>
            <a:r>
              <a:rPr lang="en-US" sz="1200" dirty="0"/>
              <a:t>change and progress management</a:t>
            </a:r>
            <a:r>
              <a:rPr lang="en-US" sz="1200" b="1" dirty="0"/>
              <a:t>.</a:t>
            </a:r>
            <a:r>
              <a:rPr lang="en-US" sz="1200" dirty="0"/>
              <a:t> (1996 – Present)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7128" y="2010009"/>
            <a:ext cx="63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Starting</a:t>
            </a:r>
          </a:p>
        </p:txBody>
      </p:sp>
      <p:sp>
        <p:nvSpPr>
          <p:cNvPr id="16" name="Oval 15"/>
          <p:cNvSpPr/>
          <p:nvPr/>
        </p:nvSpPr>
        <p:spPr>
          <a:xfrm>
            <a:off x="357516" y="1870757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46997" y="1777600"/>
            <a:ext cx="12311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Present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263810" y="5685578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040766" y="4493469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66775" y="2103166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613269" y="5357679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4211358" y="3864306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389168" y="3718582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353355" y="3343676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4774199" y="2237325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B1D8E6-A5AF-49C5-AD56-15F5FD58DD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707" y="2524467"/>
            <a:ext cx="3294578" cy="217782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08F3910-4DF8-4104-80B3-407A9E56932B}"/>
              </a:ext>
            </a:extLst>
          </p:cNvPr>
          <p:cNvSpPr/>
          <p:nvPr/>
        </p:nvSpPr>
        <p:spPr>
          <a:xfrm>
            <a:off x="5501075" y="3029058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401BF5-D5C6-43C9-B84D-ECF838C61F09}"/>
              </a:ext>
            </a:extLst>
          </p:cNvPr>
          <p:cNvSpPr/>
          <p:nvPr/>
        </p:nvSpPr>
        <p:spPr>
          <a:xfrm>
            <a:off x="5501458" y="2672501"/>
            <a:ext cx="425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7CCAAE-37F1-42B1-894F-79333699E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5179" y="2330192"/>
            <a:ext cx="499915" cy="432854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5F72BC4E-0CE5-41E7-867A-560B78531223}"/>
              </a:ext>
            </a:extLst>
          </p:cNvPr>
          <p:cNvSpPr/>
          <p:nvPr/>
        </p:nvSpPr>
        <p:spPr>
          <a:xfrm>
            <a:off x="3231562" y="4647227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9ACBEF8-3813-44D7-AB7E-3DB4E274AAF3}"/>
              </a:ext>
            </a:extLst>
          </p:cNvPr>
          <p:cNvSpPr/>
          <p:nvPr/>
        </p:nvSpPr>
        <p:spPr>
          <a:xfrm>
            <a:off x="2256851" y="4659895"/>
            <a:ext cx="109880" cy="112423"/>
          </a:xfrm>
          <a:prstGeom prst="rect">
            <a:avLst/>
          </a:prstGeom>
          <a:solidFill>
            <a:srgbClr val="FF000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1E1112E-3F44-468D-82B1-A4E7C10EEEAD}"/>
              </a:ext>
            </a:extLst>
          </p:cNvPr>
          <p:cNvSpPr/>
          <p:nvPr/>
        </p:nvSpPr>
        <p:spPr>
          <a:xfrm>
            <a:off x="5055776" y="2545070"/>
            <a:ext cx="138706" cy="139252"/>
          </a:xfrm>
          <a:prstGeom prst="ellipse">
            <a:avLst/>
          </a:prstGeom>
          <a:solidFill>
            <a:srgbClr val="0070C0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819444-6F44-4BE4-AC29-8D7A6A1CD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114" y="128849"/>
            <a:ext cx="9089924" cy="9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80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68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Brigham Young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Alisa Johansson</dc:creator>
  <cp:lastModifiedBy>Maliha Zakir</cp:lastModifiedBy>
  <cp:revision>9</cp:revision>
  <dcterms:created xsi:type="dcterms:W3CDTF">2019-04-23T19:25:52Z</dcterms:created>
  <dcterms:modified xsi:type="dcterms:W3CDTF">2019-11-18T04:03:53Z</dcterms:modified>
</cp:coreProperties>
</file>