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58" r:id="rId4"/>
    <p:sldId id="257" r:id="rId5"/>
    <p:sldId id="263" r:id="rId6"/>
    <p:sldId id="260" r:id="rId7"/>
    <p:sldId id="261"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2A6F6F-58CC-42D6-8002-22F9A67622FD}"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9A3E74-367F-4BC1-BE61-749886752A28}" type="slidenum">
              <a:rPr lang="en-US" smtClean="0"/>
              <a:t>‹#›</a:t>
            </a:fld>
            <a:endParaRPr lang="en-US"/>
          </a:p>
        </p:txBody>
      </p:sp>
    </p:spTree>
    <p:extLst>
      <p:ext uri="{BB962C8B-B14F-4D97-AF65-F5344CB8AC3E}">
        <p14:creationId xmlns:p14="http://schemas.microsoft.com/office/powerpoint/2010/main" val="26387869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2A6F6F-58CC-42D6-8002-22F9A67622FD}"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9A3E74-367F-4BC1-BE61-749886752A28}" type="slidenum">
              <a:rPr lang="en-US" smtClean="0"/>
              <a:t>‹#›</a:t>
            </a:fld>
            <a:endParaRPr lang="en-US"/>
          </a:p>
        </p:txBody>
      </p:sp>
    </p:spTree>
    <p:extLst>
      <p:ext uri="{BB962C8B-B14F-4D97-AF65-F5344CB8AC3E}">
        <p14:creationId xmlns:p14="http://schemas.microsoft.com/office/powerpoint/2010/main" val="520944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2A6F6F-58CC-42D6-8002-22F9A67622FD}"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9A3E74-367F-4BC1-BE61-749886752A28}" type="slidenum">
              <a:rPr lang="en-US" smtClean="0"/>
              <a:t>‹#›</a:t>
            </a:fld>
            <a:endParaRPr lang="en-US"/>
          </a:p>
        </p:txBody>
      </p:sp>
    </p:spTree>
    <p:extLst>
      <p:ext uri="{BB962C8B-B14F-4D97-AF65-F5344CB8AC3E}">
        <p14:creationId xmlns:p14="http://schemas.microsoft.com/office/powerpoint/2010/main" val="957044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2A6F6F-58CC-42D6-8002-22F9A67622FD}"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9A3E74-367F-4BC1-BE61-749886752A28}" type="slidenum">
              <a:rPr lang="en-US" smtClean="0"/>
              <a:t>‹#›</a:t>
            </a:fld>
            <a:endParaRPr lang="en-US"/>
          </a:p>
        </p:txBody>
      </p:sp>
    </p:spTree>
    <p:extLst>
      <p:ext uri="{BB962C8B-B14F-4D97-AF65-F5344CB8AC3E}">
        <p14:creationId xmlns:p14="http://schemas.microsoft.com/office/powerpoint/2010/main" val="3642439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12A6F6F-58CC-42D6-8002-22F9A67622FD}"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9A3E74-367F-4BC1-BE61-749886752A28}" type="slidenum">
              <a:rPr lang="en-US" smtClean="0"/>
              <a:t>‹#›</a:t>
            </a:fld>
            <a:endParaRPr lang="en-US"/>
          </a:p>
        </p:txBody>
      </p:sp>
    </p:spTree>
    <p:extLst>
      <p:ext uri="{BB962C8B-B14F-4D97-AF65-F5344CB8AC3E}">
        <p14:creationId xmlns:p14="http://schemas.microsoft.com/office/powerpoint/2010/main" val="2335728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2A6F6F-58CC-42D6-8002-22F9A67622FD}" type="datetimeFigureOut">
              <a:rPr lang="en-US" smtClean="0"/>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9A3E74-367F-4BC1-BE61-749886752A28}" type="slidenum">
              <a:rPr lang="en-US" smtClean="0"/>
              <a:t>‹#›</a:t>
            </a:fld>
            <a:endParaRPr lang="en-US"/>
          </a:p>
        </p:txBody>
      </p:sp>
    </p:spTree>
    <p:extLst>
      <p:ext uri="{BB962C8B-B14F-4D97-AF65-F5344CB8AC3E}">
        <p14:creationId xmlns:p14="http://schemas.microsoft.com/office/powerpoint/2010/main" val="1035000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2A6F6F-58CC-42D6-8002-22F9A67622FD}" type="datetimeFigureOut">
              <a:rPr lang="en-US" smtClean="0"/>
              <a:t>4/1/2020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9A3E74-367F-4BC1-BE61-749886752A28}" type="slidenum">
              <a:rPr lang="en-US" smtClean="0"/>
              <a:t>‹#›</a:t>
            </a:fld>
            <a:endParaRPr lang="en-US"/>
          </a:p>
        </p:txBody>
      </p:sp>
    </p:spTree>
    <p:extLst>
      <p:ext uri="{BB962C8B-B14F-4D97-AF65-F5344CB8AC3E}">
        <p14:creationId xmlns:p14="http://schemas.microsoft.com/office/powerpoint/2010/main" val="3723988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2A6F6F-58CC-42D6-8002-22F9A67622FD}" type="datetimeFigureOut">
              <a:rPr lang="en-US" smtClean="0"/>
              <a:t>4/1/2020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9A3E74-367F-4BC1-BE61-749886752A28}" type="slidenum">
              <a:rPr lang="en-US" smtClean="0"/>
              <a:t>‹#›</a:t>
            </a:fld>
            <a:endParaRPr lang="en-US"/>
          </a:p>
        </p:txBody>
      </p:sp>
    </p:spTree>
    <p:extLst>
      <p:ext uri="{BB962C8B-B14F-4D97-AF65-F5344CB8AC3E}">
        <p14:creationId xmlns:p14="http://schemas.microsoft.com/office/powerpoint/2010/main" val="4139202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2A6F6F-58CC-42D6-8002-22F9A67622FD}" type="datetimeFigureOut">
              <a:rPr lang="en-US" smtClean="0"/>
              <a:t>4/1/2020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9A3E74-367F-4BC1-BE61-749886752A28}" type="slidenum">
              <a:rPr lang="en-US" smtClean="0"/>
              <a:t>‹#›</a:t>
            </a:fld>
            <a:endParaRPr lang="en-US"/>
          </a:p>
        </p:txBody>
      </p:sp>
    </p:spTree>
    <p:extLst>
      <p:ext uri="{BB962C8B-B14F-4D97-AF65-F5344CB8AC3E}">
        <p14:creationId xmlns:p14="http://schemas.microsoft.com/office/powerpoint/2010/main" val="3802501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12A6F6F-58CC-42D6-8002-22F9A67622FD}" type="datetimeFigureOut">
              <a:rPr lang="en-US" smtClean="0"/>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9A3E74-367F-4BC1-BE61-749886752A28}" type="slidenum">
              <a:rPr lang="en-US" smtClean="0"/>
              <a:t>‹#›</a:t>
            </a:fld>
            <a:endParaRPr lang="en-US"/>
          </a:p>
        </p:txBody>
      </p:sp>
    </p:spTree>
    <p:extLst>
      <p:ext uri="{BB962C8B-B14F-4D97-AF65-F5344CB8AC3E}">
        <p14:creationId xmlns:p14="http://schemas.microsoft.com/office/powerpoint/2010/main" val="3472149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12A6F6F-58CC-42D6-8002-22F9A67622FD}" type="datetimeFigureOut">
              <a:rPr lang="en-US" smtClean="0"/>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9A3E74-367F-4BC1-BE61-749886752A28}" type="slidenum">
              <a:rPr lang="en-US" smtClean="0"/>
              <a:t>‹#›</a:t>
            </a:fld>
            <a:endParaRPr lang="en-US"/>
          </a:p>
        </p:txBody>
      </p:sp>
    </p:spTree>
    <p:extLst>
      <p:ext uri="{BB962C8B-B14F-4D97-AF65-F5344CB8AC3E}">
        <p14:creationId xmlns:p14="http://schemas.microsoft.com/office/powerpoint/2010/main" val="18494708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2A6F6F-58CC-42D6-8002-22F9A67622FD}" type="datetimeFigureOut">
              <a:rPr lang="en-US" smtClean="0"/>
              <a:t>4/1/2020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9A3E74-367F-4BC1-BE61-749886752A28}" type="slidenum">
              <a:rPr lang="en-US" smtClean="0"/>
              <a:t>‹#›</a:t>
            </a:fld>
            <a:endParaRPr lang="en-US"/>
          </a:p>
        </p:txBody>
      </p:sp>
    </p:spTree>
    <p:extLst>
      <p:ext uri="{BB962C8B-B14F-4D97-AF65-F5344CB8AC3E}">
        <p14:creationId xmlns:p14="http://schemas.microsoft.com/office/powerpoint/2010/main" val="1001579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1100" b="0" i="0" u="none" strike="noStrike" baseline="0" dirty="0" smtClean="0">
                <a:solidFill>
                  <a:srgbClr val="000000"/>
                </a:solidFill>
                <a:latin typeface="Calibri" panose="020F0502020204030204" pitchFamily="34" charset="0"/>
              </a:rPr>
              <a:t/>
            </a:r>
            <a:br>
              <a:rPr lang="en-US" sz="1100" b="0" i="0" u="none" strike="noStrike" baseline="0" dirty="0" smtClean="0">
                <a:solidFill>
                  <a:srgbClr val="000000"/>
                </a:solidFill>
                <a:latin typeface="Calibri" panose="020F0502020204030204" pitchFamily="34" charset="0"/>
              </a:rPr>
            </a:br>
            <a:r>
              <a:rPr lang="en-US" sz="1100" b="0" i="0" u="none" strike="noStrike" baseline="0" dirty="0" smtClean="0">
                <a:solidFill>
                  <a:srgbClr val="000000"/>
                </a:solidFill>
                <a:latin typeface="Calibri" panose="020F0502020204030204" pitchFamily="34" charset="0"/>
              </a:rPr>
              <a:t> </a:t>
            </a:r>
            <a:r>
              <a:rPr lang="en-US" dirty="0">
                <a:solidFill>
                  <a:srgbClr val="000000"/>
                </a:solidFill>
                <a:latin typeface="Calibri" panose="020F0502020204030204" pitchFamily="34" charset="0"/>
              </a:rPr>
              <a:t>Intro to Career S-Curves</a:t>
            </a:r>
            <a:endParaRPr lang="en-US" dirty="0"/>
          </a:p>
        </p:txBody>
      </p:sp>
      <p:sp>
        <p:nvSpPr>
          <p:cNvPr id="3" name="Subtitle 2"/>
          <p:cNvSpPr>
            <a:spLocks noGrp="1"/>
          </p:cNvSpPr>
          <p:nvPr>
            <p:ph type="subTitle" idx="1"/>
          </p:nvPr>
        </p:nvSpPr>
        <p:spPr/>
        <p:txBody>
          <a:bodyPr/>
          <a:lstStyle/>
          <a:p>
            <a:pPr algn="l"/>
            <a:endParaRPr lang="en-US" sz="1200" b="0" i="0" u="none" strike="noStrike" baseline="0" dirty="0" smtClean="0">
              <a:solidFill>
                <a:srgbClr val="000000"/>
              </a:solidFill>
              <a:latin typeface="Calibri" panose="020F0502020204030204" pitchFamily="34" charset="0"/>
            </a:endParaRPr>
          </a:p>
          <a:p>
            <a:r>
              <a:rPr lang="en-US" sz="1200" b="0" i="0" u="none" strike="noStrike" baseline="0" dirty="0" smtClean="0">
                <a:solidFill>
                  <a:srgbClr val="000000"/>
                </a:solidFill>
                <a:latin typeface="Calibri" panose="020F0502020204030204" pitchFamily="34" charset="0"/>
              </a:rPr>
              <a:t> </a:t>
            </a:r>
            <a:r>
              <a:rPr lang="en-US" dirty="0">
                <a:solidFill>
                  <a:srgbClr val="000000"/>
                </a:solidFill>
                <a:latin typeface="Calibri" panose="020F0502020204030204" pitchFamily="34" charset="0"/>
              </a:rPr>
              <a:t>What is a </a:t>
            </a:r>
            <a:r>
              <a:rPr lang="en-US">
                <a:solidFill>
                  <a:srgbClr val="000000"/>
                </a:solidFill>
                <a:latin typeface="Calibri" panose="020F0502020204030204" pitchFamily="34" charset="0"/>
              </a:rPr>
              <a:t>Career </a:t>
            </a:r>
            <a:r>
              <a:rPr lang="en-US" smtClean="0">
                <a:solidFill>
                  <a:srgbClr val="000000"/>
                </a:solidFill>
                <a:latin typeface="Calibri" panose="020F0502020204030204" pitchFamily="34" charset="0"/>
              </a:rPr>
              <a:t>S-Curve</a:t>
            </a:r>
            <a:r>
              <a:rPr lang="en-US" dirty="0">
                <a:solidFill>
                  <a:srgbClr val="000000"/>
                </a:solidFill>
                <a:latin typeface="Calibri" panose="020F0502020204030204" pitchFamily="34" charset="0"/>
              </a:rPr>
              <a:t>?</a:t>
            </a:r>
          </a:p>
          <a:p>
            <a:r>
              <a:rPr lang="en-US" dirty="0">
                <a:solidFill>
                  <a:srgbClr val="000000"/>
                </a:solidFill>
                <a:latin typeface="Calibri" panose="020F0502020204030204" pitchFamily="34" charset="0"/>
              </a:rPr>
              <a:t>How do I use it?</a:t>
            </a:r>
            <a:endParaRPr lang="en-US" dirty="0"/>
          </a:p>
        </p:txBody>
      </p:sp>
    </p:spTree>
    <p:extLst>
      <p:ext uri="{BB962C8B-B14F-4D97-AF65-F5344CB8AC3E}">
        <p14:creationId xmlns:p14="http://schemas.microsoft.com/office/powerpoint/2010/main" val="30725255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775" y="-23083"/>
            <a:ext cx="10515600" cy="1325563"/>
          </a:xfrm>
        </p:spPr>
        <p:txBody>
          <a:bodyPr/>
          <a:lstStyle/>
          <a:p>
            <a:r>
              <a:rPr lang="en-US" dirty="0">
                <a:solidFill>
                  <a:srgbClr val="000000"/>
                </a:solidFill>
                <a:latin typeface="Calibri" panose="020F0502020204030204" pitchFamily="34" charset="0"/>
              </a:rPr>
              <a:t>What is a Career </a:t>
            </a:r>
            <a:r>
              <a:rPr lang="en-US" dirty="0" smtClean="0">
                <a:solidFill>
                  <a:srgbClr val="000000"/>
                </a:solidFill>
                <a:latin typeface="Calibri" panose="020F0502020204030204" pitchFamily="34" charset="0"/>
              </a:rPr>
              <a:t>S-Curve</a:t>
            </a:r>
            <a:r>
              <a:rPr lang="en-US" dirty="0">
                <a:solidFill>
                  <a:srgbClr val="000000"/>
                </a:solidFill>
                <a:latin typeface="Calibri" panose="020F0502020204030204" pitchFamily="34" charset="0"/>
              </a:rPr>
              <a:t>?</a:t>
            </a:r>
            <a:endParaRPr lang="en-US" dirty="0"/>
          </a:p>
        </p:txBody>
      </p:sp>
      <p:cxnSp>
        <p:nvCxnSpPr>
          <p:cNvPr id="6" name="Straight Connector 5"/>
          <p:cNvCxnSpPr/>
          <p:nvPr/>
        </p:nvCxnSpPr>
        <p:spPr>
          <a:xfrm flipH="1">
            <a:off x="1648259" y="1651302"/>
            <a:ext cx="28296" cy="413989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639659" y="5791199"/>
            <a:ext cx="5645696" cy="122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3451925" y="1643788"/>
            <a:ext cx="19697" cy="4139899"/>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385134" y="1666388"/>
            <a:ext cx="6706" cy="4139897"/>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697132" y="5868069"/>
            <a:ext cx="1314346" cy="369332"/>
          </a:xfrm>
          <a:prstGeom prst="rect">
            <a:avLst/>
          </a:prstGeom>
          <a:noFill/>
        </p:spPr>
        <p:txBody>
          <a:bodyPr wrap="square" rtlCol="0">
            <a:spAutoFit/>
          </a:bodyPr>
          <a:lstStyle/>
          <a:p>
            <a:pPr algn="ctr"/>
            <a:r>
              <a:rPr lang="en-US" dirty="0"/>
              <a:t>Time</a:t>
            </a:r>
          </a:p>
        </p:txBody>
      </p:sp>
      <p:sp>
        <p:nvSpPr>
          <p:cNvPr id="11" name="TextBox 10"/>
          <p:cNvSpPr txBox="1"/>
          <p:nvPr/>
        </p:nvSpPr>
        <p:spPr>
          <a:xfrm rot="16200000">
            <a:off x="921249" y="3412231"/>
            <a:ext cx="994183" cy="369332"/>
          </a:xfrm>
          <a:prstGeom prst="rect">
            <a:avLst/>
          </a:prstGeom>
          <a:noFill/>
        </p:spPr>
        <p:txBody>
          <a:bodyPr wrap="none" rtlCol="0">
            <a:spAutoFit/>
          </a:bodyPr>
          <a:lstStyle/>
          <a:p>
            <a:r>
              <a:rPr lang="en-US" dirty="0"/>
              <a:t>Learning</a:t>
            </a:r>
          </a:p>
        </p:txBody>
      </p:sp>
      <p:cxnSp>
        <p:nvCxnSpPr>
          <p:cNvPr id="12" name="Straight Connector 11"/>
          <p:cNvCxnSpPr/>
          <p:nvPr/>
        </p:nvCxnSpPr>
        <p:spPr>
          <a:xfrm flipH="1">
            <a:off x="7285355" y="1650426"/>
            <a:ext cx="9983" cy="4139897"/>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588806" y="2857194"/>
            <a:ext cx="397866" cy="338554"/>
          </a:xfrm>
          <a:prstGeom prst="rect">
            <a:avLst/>
          </a:prstGeom>
          <a:noFill/>
        </p:spPr>
        <p:txBody>
          <a:bodyPr wrap="none" rtlCol="0">
            <a:spAutoFit/>
          </a:bodyPr>
          <a:lstStyle/>
          <a:p>
            <a:pPr lvl="0"/>
            <a:r>
              <a:rPr lang="en-US" sz="1600" dirty="0">
                <a:solidFill>
                  <a:srgbClr val="FF0000"/>
                </a:solidFill>
              </a:rPr>
              <a:t>C1</a:t>
            </a:r>
          </a:p>
        </p:txBody>
      </p:sp>
      <p:sp>
        <p:nvSpPr>
          <p:cNvPr id="15" name="Freeform 14"/>
          <p:cNvSpPr/>
          <p:nvPr/>
        </p:nvSpPr>
        <p:spPr>
          <a:xfrm>
            <a:off x="2269575" y="3025833"/>
            <a:ext cx="4319231" cy="2739876"/>
          </a:xfrm>
          <a:custGeom>
            <a:avLst/>
            <a:gdLst>
              <a:gd name="connsiteX0" fmla="*/ 0 w 3278659"/>
              <a:gd name="connsiteY0" fmla="*/ 2215979 h 2221583"/>
              <a:gd name="connsiteX1" fmla="*/ 930876 w 3278659"/>
              <a:gd name="connsiteY1" fmla="*/ 1927654 h 2221583"/>
              <a:gd name="connsiteX2" fmla="*/ 2380735 w 3278659"/>
              <a:gd name="connsiteY2" fmla="*/ 321276 h 2221583"/>
              <a:gd name="connsiteX3" fmla="*/ 3278659 w 3278659"/>
              <a:gd name="connsiteY3" fmla="*/ 0 h 2221583"/>
            </a:gdLst>
            <a:ahLst/>
            <a:cxnLst>
              <a:cxn ang="0">
                <a:pos x="connsiteX0" y="connsiteY0"/>
              </a:cxn>
              <a:cxn ang="0">
                <a:pos x="connsiteX1" y="connsiteY1"/>
              </a:cxn>
              <a:cxn ang="0">
                <a:pos x="connsiteX2" y="connsiteY2"/>
              </a:cxn>
              <a:cxn ang="0">
                <a:pos x="connsiteX3" y="connsiteY3"/>
              </a:cxn>
            </a:cxnLst>
            <a:rect l="l" t="t" r="r" b="b"/>
            <a:pathLst>
              <a:path w="3278659" h="2221583">
                <a:moveTo>
                  <a:pt x="0" y="2215979"/>
                </a:moveTo>
                <a:cubicBezTo>
                  <a:pt x="267043" y="2229708"/>
                  <a:pt x="534087" y="2243438"/>
                  <a:pt x="930876" y="1927654"/>
                </a:cubicBezTo>
                <a:cubicBezTo>
                  <a:pt x="1327665" y="1611870"/>
                  <a:pt x="1989438" y="642552"/>
                  <a:pt x="2380735" y="321276"/>
                </a:cubicBezTo>
                <a:cubicBezTo>
                  <a:pt x="2772032" y="0"/>
                  <a:pt x="3129005" y="49427"/>
                  <a:pt x="3278659"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2045373" y="1434072"/>
            <a:ext cx="1079142" cy="369332"/>
          </a:xfrm>
          <a:prstGeom prst="rect">
            <a:avLst/>
          </a:prstGeom>
          <a:noFill/>
        </p:spPr>
        <p:txBody>
          <a:bodyPr wrap="none" rtlCol="0">
            <a:spAutoFit/>
          </a:bodyPr>
          <a:lstStyle/>
          <a:p>
            <a:r>
              <a:rPr lang="en-US" dirty="0"/>
              <a:t> Beginner</a:t>
            </a:r>
          </a:p>
        </p:txBody>
      </p:sp>
      <p:sp>
        <p:nvSpPr>
          <p:cNvPr id="18" name="TextBox 17"/>
          <p:cNvSpPr txBox="1"/>
          <p:nvPr/>
        </p:nvSpPr>
        <p:spPr>
          <a:xfrm>
            <a:off x="5913769" y="1413682"/>
            <a:ext cx="849656" cy="369332"/>
          </a:xfrm>
          <a:prstGeom prst="rect">
            <a:avLst/>
          </a:prstGeom>
          <a:noFill/>
        </p:spPr>
        <p:txBody>
          <a:bodyPr wrap="none" rtlCol="0">
            <a:spAutoFit/>
          </a:bodyPr>
          <a:lstStyle/>
          <a:p>
            <a:r>
              <a:rPr lang="en-US" dirty="0"/>
              <a:t>Master</a:t>
            </a:r>
          </a:p>
        </p:txBody>
      </p:sp>
      <p:sp>
        <p:nvSpPr>
          <p:cNvPr id="20" name="TextBox 19"/>
          <p:cNvSpPr txBox="1"/>
          <p:nvPr/>
        </p:nvSpPr>
        <p:spPr>
          <a:xfrm>
            <a:off x="3908905" y="1434072"/>
            <a:ext cx="1058944" cy="369332"/>
          </a:xfrm>
          <a:prstGeom prst="rect">
            <a:avLst/>
          </a:prstGeom>
          <a:noFill/>
        </p:spPr>
        <p:txBody>
          <a:bodyPr wrap="none" rtlCol="0">
            <a:spAutoFit/>
          </a:bodyPr>
          <a:lstStyle/>
          <a:p>
            <a:r>
              <a:rPr lang="en-US" dirty="0"/>
              <a:t>Specialist</a:t>
            </a:r>
          </a:p>
        </p:txBody>
      </p:sp>
      <p:sp>
        <p:nvSpPr>
          <p:cNvPr id="22" name="TextBox 21"/>
          <p:cNvSpPr txBox="1"/>
          <p:nvPr/>
        </p:nvSpPr>
        <p:spPr>
          <a:xfrm>
            <a:off x="8141658" y="1066661"/>
            <a:ext cx="3322548" cy="1415772"/>
          </a:xfrm>
          <a:prstGeom prst="rect">
            <a:avLst/>
          </a:prstGeom>
          <a:noFill/>
        </p:spPr>
        <p:txBody>
          <a:bodyPr wrap="square" rtlCol="0">
            <a:spAutoFit/>
          </a:bodyPr>
          <a:lstStyle/>
          <a:p>
            <a:pPr algn="ctr"/>
            <a:r>
              <a:rPr lang="en-US" sz="1600" u="sng" dirty="0" smtClean="0">
                <a:solidFill>
                  <a:schemeClr val="accent1">
                    <a:lumMod val="75000"/>
                  </a:schemeClr>
                </a:solidFill>
              </a:rPr>
              <a:t>My Skills and Knowledge </a:t>
            </a:r>
            <a:endParaRPr lang="en-US" sz="1600" u="sng" dirty="0">
              <a:solidFill>
                <a:schemeClr val="accent1">
                  <a:lumMod val="75000"/>
                </a:schemeClr>
              </a:solidFill>
            </a:endParaRPr>
          </a:p>
          <a:p>
            <a:r>
              <a:rPr lang="en-US" sz="1400" b="1" dirty="0">
                <a:solidFill>
                  <a:srgbClr val="FF0000"/>
                </a:solidFill>
              </a:rPr>
              <a:t>C1</a:t>
            </a:r>
            <a:r>
              <a:rPr lang="en-US" sz="1400" dirty="0">
                <a:solidFill>
                  <a:srgbClr val="FF0000"/>
                </a:solidFill>
              </a:rPr>
              <a:t> </a:t>
            </a:r>
            <a:endParaRPr lang="en-US" sz="1400" dirty="0" smtClean="0">
              <a:solidFill>
                <a:srgbClr val="FF0000"/>
              </a:solidFill>
            </a:endParaRPr>
          </a:p>
          <a:p>
            <a:r>
              <a:rPr lang="en-US" sz="1400" dirty="0" smtClean="0"/>
              <a:t>Skill 1</a:t>
            </a:r>
          </a:p>
          <a:p>
            <a:r>
              <a:rPr lang="en-US" sz="1400" dirty="0" smtClean="0"/>
              <a:t>Skill 2 </a:t>
            </a:r>
          </a:p>
          <a:p>
            <a:r>
              <a:rPr lang="en-US" sz="1400" dirty="0" smtClean="0"/>
              <a:t>Skill 3 </a:t>
            </a:r>
          </a:p>
          <a:p>
            <a:endParaRPr lang="en-US" sz="1400" dirty="0"/>
          </a:p>
        </p:txBody>
      </p:sp>
      <p:sp>
        <p:nvSpPr>
          <p:cNvPr id="23" name="TextBox 22"/>
          <p:cNvSpPr txBox="1"/>
          <p:nvPr/>
        </p:nvSpPr>
        <p:spPr>
          <a:xfrm>
            <a:off x="467128" y="2010009"/>
            <a:ext cx="966283" cy="271366"/>
          </a:xfrm>
          <a:prstGeom prst="rect">
            <a:avLst/>
          </a:prstGeom>
          <a:noFill/>
        </p:spPr>
        <p:txBody>
          <a:bodyPr wrap="square" rtlCol="0">
            <a:spAutoFit/>
          </a:bodyPr>
          <a:lstStyle/>
          <a:p>
            <a:r>
              <a:rPr lang="en-US" sz="1100" dirty="0" smtClean="0"/>
              <a:t>Starting Point</a:t>
            </a:r>
            <a:endParaRPr lang="en-US" sz="1100" dirty="0"/>
          </a:p>
        </p:txBody>
      </p:sp>
      <p:sp>
        <p:nvSpPr>
          <p:cNvPr id="24" name="Oval 23"/>
          <p:cNvSpPr/>
          <p:nvPr/>
        </p:nvSpPr>
        <p:spPr>
          <a:xfrm>
            <a:off x="306178" y="2328726"/>
            <a:ext cx="170477" cy="158229"/>
          </a:xfrm>
          <a:prstGeom prst="ellipse">
            <a:avLst/>
          </a:prstGeom>
          <a:solidFill>
            <a:srgbClr val="0070C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482075" y="2281375"/>
            <a:ext cx="1231154" cy="430887"/>
          </a:xfrm>
          <a:prstGeom prst="rect">
            <a:avLst/>
          </a:prstGeom>
          <a:noFill/>
        </p:spPr>
        <p:txBody>
          <a:bodyPr wrap="square" rtlCol="0">
            <a:spAutoFit/>
          </a:bodyPr>
          <a:lstStyle/>
          <a:p>
            <a:r>
              <a:rPr lang="en-US" sz="1100" dirty="0" smtClean="0"/>
              <a:t>Ending/Current Point</a:t>
            </a:r>
            <a:endParaRPr lang="en-US" sz="1100" dirty="0"/>
          </a:p>
        </p:txBody>
      </p:sp>
      <p:sp>
        <p:nvSpPr>
          <p:cNvPr id="28" name="Rectangle 27"/>
          <p:cNvSpPr/>
          <p:nvPr/>
        </p:nvSpPr>
        <p:spPr>
          <a:xfrm>
            <a:off x="306178" y="2069430"/>
            <a:ext cx="170477" cy="146159"/>
          </a:xfrm>
          <a:prstGeom prst="rect">
            <a:avLst/>
          </a:prstGeom>
          <a:solidFill>
            <a:srgbClr val="FF000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E9ACBEF8-3813-44D7-AB7E-3DB4E274AAF3}"/>
              </a:ext>
            </a:extLst>
          </p:cNvPr>
          <p:cNvSpPr/>
          <p:nvPr/>
        </p:nvSpPr>
        <p:spPr>
          <a:xfrm>
            <a:off x="2161310" y="5652085"/>
            <a:ext cx="170246" cy="175137"/>
          </a:xfrm>
          <a:prstGeom prst="rect">
            <a:avLst/>
          </a:prstGeom>
          <a:solidFill>
            <a:srgbClr val="FF000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ight Arrow 48"/>
          <p:cNvSpPr/>
          <p:nvPr/>
        </p:nvSpPr>
        <p:spPr>
          <a:xfrm rot="18429285">
            <a:off x="3250829" y="5103161"/>
            <a:ext cx="1324638" cy="166126"/>
          </a:xfrm>
          <a:prstGeom prst="rightArrow">
            <a:avLst>
              <a:gd name="adj1" fmla="val 21549"/>
              <a:gd name="adj2" fmla="val 9004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4310202" y="4415207"/>
            <a:ext cx="170477" cy="158229"/>
          </a:xfrm>
          <a:prstGeom prst="ellipse">
            <a:avLst/>
          </a:prstGeom>
          <a:solidFill>
            <a:srgbClr val="0070C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4612150" y="4926277"/>
            <a:ext cx="1314346" cy="584775"/>
          </a:xfrm>
          <a:prstGeom prst="rect">
            <a:avLst/>
          </a:prstGeom>
          <a:noFill/>
        </p:spPr>
        <p:txBody>
          <a:bodyPr wrap="square" rtlCol="0">
            <a:spAutoFit/>
          </a:bodyPr>
          <a:lstStyle/>
          <a:p>
            <a:pPr algn="ctr"/>
            <a:r>
              <a:rPr lang="en-US" sz="1600" dirty="0" smtClean="0"/>
              <a:t>Skills &amp; </a:t>
            </a:r>
          </a:p>
          <a:p>
            <a:pPr algn="ctr"/>
            <a:r>
              <a:rPr lang="en-US" sz="1600" dirty="0" smtClean="0"/>
              <a:t>Knowledge </a:t>
            </a:r>
            <a:endParaRPr lang="en-US" sz="1600" dirty="0"/>
          </a:p>
        </p:txBody>
      </p:sp>
      <p:sp>
        <p:nvSpPr>
          <p:cNvPr id="55" name="Right Brace 54"/>
          <p:cNvSpPr/>
          <p:nvPr/>
        </p:nvSpPr>
        <p:spPr>
          <a:xfrm>
            <a:off x="4498327" y="4608183"/>
            <a:ext cx="227646" cy="1156082"/>
          </a:xfrm>
          <a:prstGeom prst="rightBrace">
            <a:avLst>
              <a:gd name="adj1" fmla="val 66978"/>
              <a:gd name="adj2" fmla="val 50002"/>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746147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775" y="-23083"/>
            <a:ext cx="10515600" cy="1325563"/>
          </a:xfrm>
        </p:spPr>
        <p:txBody>
          <a:bodyPr/>
          <a:lstStyle/>
          <a:p>
            <a:r>
              <a:rPr lang="en-US" dirty="0">
                <a:solidFill>
                  <a:srgbClr val="000000"/>
                </a:solidFill>
                <a:latin typeface="Calibri" panose="020F0502020204030204" pitchFamily="34" charset="0"/>
              </a:rPr>
              <a:t>What is a Career </a:t>
            </a:r>
            <a:r>
              <a:rPr lang="en-US" dirty="0" smtClean="0">
                <a:solidFill>
                  <a:srgbClr val="000000"/>
                </a:solidFill>
                <a:latin typeface="Calibri" panose="020F0502020204030204" pitchFamily="34" charset="0"/>
              </a:rPr>
              <a:t>S-Curve</a:t>
            </a:r>
            <a:r>
              <a:rPr lang="en-US" dirty="0">
                <a:solidFill>
                  <a:srgbClr val="000000"/>
                </a:solidFill>
                <a:latin typeface="Calibri" panose="020F0502020204030204" pitchFamily="34" charset="0"/>
              </a:rPr>
              <a:t>?</a:t>
            </a:r>
            <a:endParaRPr lang="en-US" dirty="0"/>
          </a:p>
        </p:txBody>
      </p:sp>
      <p:cxnSp>
        <p:nvCxnSpPr>
          <p:cNvPr id="6" name="Straight Connector 5"/>
          <p:cNvCxnSpPr/>
          <p:nvPr/>
        </p:nvCxnSpPr>
        <p:spPr>
          <a:xfrm flipH="1">
            <a:off x="1648259" y="1651302"/>
            <a:ext cx="28296" cy="413989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639659" y="5791199"/>
            <a:ext cx="5645696" cy="122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3451925" y="1643788"/>
            <a:ext cx="19697" cy="4139899"/>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385134" y="1666388"/>
            <a:ext cx="6706" cy="4139897"/>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697132" y="5868069"/>
            <a:ext cx="1314346" cy="369332"/>
          </a:xfrm>
          <a:prstGeom prst="rect">
            <a:avLst/>
          </a:prstGeom>
          <a:noFill/>
        </p:spPr>
        <p:txBody>
          <a:bodyPr wrap="square" rtlCol="0">
            <a:spAutoFit/>
          </a:bodyPr>
          <a:lstStyle/>
          <a:p>
            <a:pPr algn="ctr"/>
            <a:r>
              <a:rPr lang="en-US" dirty="0"/>
              <a:t>Time</a:t>
            </a:r>
          </a:p>
        </p:txBody>
      </p:sp>
      <p:sp>
        <p:nvSpPr>
          <p:cNvPr id="11" name="TextBox 10"/>
          <p:cNvSpPr txBox="1"/>
          <p:nvPr/>
        </p:nvSpPr>
        <p:spPr>
          <a:xfrm rot="16200000">
            <a:off x="921249" y="3412231"/>
            <a:ext cx="994183" cy="369332"/>
          </a:xfrm>
          <a:prstGeom prst="rect">
            <a:avLst/>
          </a:prstGeom>
          <a:noFill/>
        </p:spPr>
        <p:txBody>
          <a:bodyPr wrap="none" rtlCol="0">
            <a:spAutoFit/>
          </a:bodyPr>
          <a:lstStyle/>
          <a:p>
            <a:r>
              <a:rPr lang="en-US" dirty="0"/>
              <a:t>Learning</a:t>
            </a:r>
          </a:p>
        </p:txBody>
      </p:sp>
      <p:cxnSp>
        <p:nvCxnSpPr>
          <p:cNvPr id="12" name="Straight Connector 11"/>
          <p:cNvCxnSpPr/>
          <p:nvPr/>
        </p:nvCxnSpPr>
        <p:spPr>
          <a:xfrm flipH="1">
            <a:off x="7285355" y="1650426"/>
            <a:ext cx="9983" cy="4139897"/>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439036" y="2867154"/>
            <a:ext cx="397866" cy="338554"/>
          </a:xfrm>
          <a:prstGeom prst="rect">
            <a:avLst/>
          </a:prstGeom>
          <a:noFill/>
        </p:spPr>
        <p:txBody>
          <a:bodyPr wrap="none" rtlCol="0">
            <a:spAutoFit/>
          </a:bodyPr>
          <a:lstStyle/>
          <a:p>
            <a:pPr lvl="0"/>
            <a:r>
              <a:rPr lang="en-US" sz="1600" dirty="0">
                <a:solidFill>
                  <a:srgbClr val="FF0000"/>
                </a:solidFill>
              </a:rPr>
              <a:t>C1</a:t>
            </a:r>
          </a:p>
        </p:txBody>
      </p:sp>
      <p:sp>
        <p:nvSpPr>
          <p:cNvPr id="15" name="Freeform 14"/>
          <p:cNvSpPr/>
          <p:nvPr/>
        </p:nvSpPr>
        <p:spPr>
          <a:xfrm>
            <a:off x="2269575" y="3026471"/>
            <a:ext cx="4169461" cy="2739238"/>
          </a:xfrm>
          <a:custGeom>
            <a:avLst/>
            <a:gdLst>
              <a:gd name="connsiteX0" fmla="*/ 0 w 3278659"/>
              <a:gd name="connsiteY0" fmla="*/ 2215979 h 2221583"/>
              <a:gd name="connsiteX1" fmla="*/ 930876 w 3278659"/>
              <a:gd name="connsiteY1" fmla="*/ 1927654 h 2221583"/>
              <a:gd name="connsiteX2" fmla="*/ 2380735 w 3278659"/>
              <a:gd name="connsiteY2" fmla="*/ 321276 h 2221583"/>
              <a:gd name="connsiteX3" fmla="*/ 3278659 w 3278659"/>
              <a:gd name="connsiteY3" fmla="*/ 0 h 2221583"/>
            </a:gdLst>
            <a:ahLst/>
            <a:cxnLst>
              <a:cxn ang="0">
                <a:pos x="connsiteX0" y="connsiteY0"/>
              </a:cxn>
              <a:cxn ang="0">
                <a:pos x="connsiteX1" y="connsiteY1"/>
              </a:cxn>
              <a:cxn ang="0">
                <a:pos x="connsiteX2" y="connsiteY2"/>
              </a:cxn>
              <a:cxn ang="0">
                <a:pos x="connsiteX3" y="connsiteY3"/>
              </a:cxn>
            </a:cxnLst>
            <a:rect l="l" t="t" r="r" b="b"/>
            <a:pathLst>
              <a:path w="3278659" h="2221583">
                <a:moveTo>
                  <a:pt x="0" y="2215979"/>
                </a:moveTo>
                <a:cubicBezTo>
                  <a:pt x="267043" y="2229708"/>
                  <a:pt x="534087" y="2243438"/>
                  <a:pt x="930876" y="1927654"/>
                </a:cubicBezTo>
                <a:cubicBezTo>
                  <a:pt x="1327665" y="1611870"/>
                  <a:pt x="1989438" y="642552"/>
                  <a:pt x="2380735" y="321276"/>
                </a:cubicBezTo>
                <a:cubicBezTo>
                  <a:pt x="2772032" y="0"/>
                  <a:pt x="3129005" y="49427"/>
                  <a:pt x="3278659"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2331554" y="2271620"/>
            <a:ext cx="4092443" cy="2752633"/>
          </a:xfrm>
          <a:custGeom>
            <a:avLst/>
            <a:gdLst>
              <a:gd name="connsiteX0" fmla="*/ 0 w 3278659"/>
              <a:gd name="connsiteY0" fmla="*/ 2215979 h 2221583"/>
              <a:gd name="connsiteX1" fmla="*/ 930876 w 3278659"/>
              <a:gd name="connsiteY1" fmla="*/ 1927654 h 2221583"/>
              <a:gd name="connsiteX2" fmla="*/ 2380735 w 3278659"/>
              <a:gd name="connsiteY2" fmla="*/ 321276 h 2221583"/>
              <a:gd name="connsiteX3" fmla="*/ 3278659 w 3278659"/>
              <a:gd name="connsiteY3" fmla="*/ 0 h 2221583"/>
            </a:gdLst>
            <a:ahLst/>
            <a:cxnLst>
              <a:cxn ang="0">
                <a:pos x="connsiteX0" y="connsiteY0"/>
              </a:cxn>
              <a:cxn ang="0">
                <a:pos x="connsiteX1" y="connsiteY1"/>
              </a:cxn>
              <a:cxn ang="0">
                <a:pos x="connsiteX2" y="connsiteY2"/>
              </a:cxn>
              <a:cxn ang="0">
                <a:pos x="connsiteX3" y="connsiteY3"/>
              </a:cxn>
            </a:cxnLst>
            <a:rect l="l" t="t" r="r" b="b"/>
            <a:pathLst>
              <a:path w="3278659" h="2221583">
                <a:moveTo>
                  <a:pt x="0" y="2215979"/>
                </a:moveTo>
                <a:cubicBezTo>
                  <a:pt x="267043" y="2229708"/>
                  <a:pt x="534087" y="2243438"/>
                  <a:pt x="930876" y="1927654"/>
                </a:cubicBezTo>
                <a:cubicBezTo>
                  <a:pt x="1327665" y="1611870"/>
                  <a:pt x="1989438" y="642552"/>
                  <a:pt x="2380735" y="321276"/>
                </a:cubicBezTo>
                <a:cubicBezTo>
                  <a:pt x="2772032" y="0"/>
                  <a:pt x="3129005" y="49427"/>
                  <a:pt x="3278659"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p:cNvSpPr txBox="1"/>
          <p:nvPr/>
        </p:nvSpPr>
        <p:spPr>
          <a:xfrm>
            <a:off x="2045373" y="1434072"/>
            <a:ext cx="1079142" cy="369332"/>
          </a:xfrm>
          <a:prstGeom prst="rect">
            <a:avLst/>
          </a:prstGeom>
          <a:noFill/>
        </p:spPr>
        <p:txBody>
          <a:bodyPr wrap="none" rtlCol="0">
            <a:spAutoFit/>
          </a:bodyPr>
          <a:lstStyle/>
          <a:p>
            <a:r>
              <a:rPr lang="en-US" dirty="0"/>
              <a:t> Beginner</a:t>
            </a:r>
          </a:p>
        </p:txBody>
      </p:sp>
      <p:sp>
        <p:nvSpPr>
          <p:cNvPr id="18" name="TextBox 17"/>
          <p:cNvSpPr txBox="1"/>
          <p:nvPr/>
        </p:nvSpPr>
        <p:spPr>
          <a:xfrm>
            <a:off x="5913769" y="1413682"/>
            <a:ext cx="849656" cy="369332"/>
          </a:xfrm>
          <a:prstGeom prst="rect">
            <a:avLst/>
          </a:prstGeom>
          <a:noFill/>
        </p:spPr>
        <p:txBody>
          <a:bodyPr wrap="none" rtlCol="0">
            <a:spAutoFit/>
          </a:bodyPr>
          <a:lstStyle/>
          <a:p>
            <a:r>
              <a:rPr lang="en-US" dirty="0"/>
              <a:t>Master</a:t>
            </a:r>
          </a:p>
        </p:txBody>
      </p:sp>
      <p:sp>
        <p:nvSpPr>
          <p:cNvPr id="20" name="TextBox 19"/>
          <p:cNvSpPr txBox="1"/>
          <p:nvPr/>
        </p:nvSpPr>
        <p:spPr>
          <a:xfrm>
            <a:off x="3908905" y="1434072"/>
            <a:ext cx="1058944" cy="369332"/>
          </a:xfrm>
          <a:prstGeom prst="rect">
            <a:avLst/>
          </a:prstGeom>
          <a:noFill/>
        </p:spPr>
        <p:txBody>
          <a:bodyPr wrap="none" rtlCol="0">
            <a:spAutoFit/>
          </a:bodyPr>
          <a:lstStyle/>
          <a:p>
            <a:r>
              <a:rPr lang="en-US" dirty="0"/>
              <a:t>Specialist</a:t>
            </a:r>
          </a:p>
        </p:txBody>
      </p:sp>
      <p:sp>
        <p:nvSpPr>
          <p:cNvPr id="22" name="TextBox 21"/>
          <p:cNvSpPr txBox="1"/>
          <p:nvPr/>
        </p:nvSpPr>
        <p:spPr>
          <a:xfrm>
            <a:off x="8141658" y="1066661"/>
            <a:ext cx="3322548" cy="2277547"/>
          </a:xfrm>
          <a:prstGeom prst="rect">
            <a:avLst/>
          </a:prstGeom>
          <a:noFill/>
        </p:spPr>
        <p:txBody>
          <a:bodyPr wrap="square" rtlCol="0">
            <a:spAutoFit/>
          </a:bodyPr>
          <a:lstStyle/>
          <a:p>
            <a:pPr algn="ctr"/>
            <a:r>
              <a:rPr lang="en-US" sz="1600" u="sng" dirty="0" smtClean="0">
                <a:solidFill>
                  <a:schemeClr val="accent1">
                    <a:lumMod val="75000"/>
                  </a:schemeClr>
                </a:solidFill>
              </a:rPr>
              <a:t>My Skills and Knowledge </a:t>
            </a:r>
            <a:endParaRPr lang="en-US" sz="1600" u="sng" dirty="0">
              <a:solidFill>
                <a:schemeClr val="accent1">
                  <a:lumMod val="75000"/>
                </a:schemeClr>
              </a:solidFill>
            </a:endParaRPr>
          </a:p>
          <a:p>
            <a:r>
              <a:rPr lang="en-US" sz="1400" b="1" dirty="0">
                <a:solidFill>
                  <a:srgbClr val="FF0000"/>
                </a:solidFill>
              </a:rPr>
              <a:t>C1</a:t>
            </a:r>
            <a:r>
              <a:rPr lang="en-US" sz="1400" dirty="0">
                <a:solidFill>
                  <a:srgbClr val="FF0000"/>
                </a:solidFill>
              </a:rPr>
              <a:t> </a:t>
            </a:r>
            <a:endParaRPr lang="en-US" sz="1400" dirty="0" smtClean="0">
              <a:solidFill>
                <a:srgbClr val="FF0000"/>
              </a:solidFill>
            </a:endParaRPr>
          </a:p>
          <a:p>
            <a:r>
              <a:rPr lang="en-US" sz="1400" dirty="0" smtClean="0"/>
              <a:t>Skill 1</a:t>
            </a:r>
          </a:p>
          <a:p>
            <a:r>
              <a:rPr lang="en-US" sz="1400" dirty="0" smtClean="0"/>
              <a:t>Skill 2 </a:t>
            </a:r>
          </a:p>
          <a:p>
            <a:r>
              <a:rPr lang="en-US" sz="1400" dirty="0" smtClean="0"/>
              <a:t>Skill 3 </a:t>
            </a:r>
          </a:p>
          <a:p>
            <a:endParaRPr lang="en-US" sz="1400" dirty="0"/>
          </a:p>
          <a:p>
            <a:r>
              <a:rPr lang="en-US" sz="1400" b="1" dirty="0" smtClean="0">
                <a:solidFill>
                  <a:srgbClr val="FF0000"/>
                </a:solidFill>
              </a:rPr>
              <a:t>C2</a:t>
            </a:r>
          </a:p>
          <a:p>
            <a:r>
              <a:rPr lang="en-US" sz="1400" dirty="0" smtClean="0"/>
              <a:t>Skill 4 </a:t>
            </a:r>
          </a:p>
          <a:p>
            <a:r>
              <a:rPr lang="en-US" sz="1400" dirty="0" smtClean="0"/>
              <a:t>Skill 5 </a:t>
            </a:r>
          </a:p>
          <a:p>
            <a:r>
              <a:rPr lang="en-US" sz="1400" dirty="0" smtClean="0"/>
              <a:t>Skill 6 </a:t>
            </a:r>
            <a:endParaRPr lang="en-US" sz="1400" dirty="0"/>
          </a:p>
        </p:txBody>
      </p:sp>
      <p:sp>
        <p:nvSpPr>
          <p:cNvPr id="23" name="TextBox 22"/>
          <p:cNvSpPr txBox="1"/>
          <p:nvPr/>
        </p:nvSpPr>
        <p:spPr>
          <a:xfrm>
            <a:off x="467128" y="2010009"/>
            <a:ext cx="966283" cy="271366"/>
          </a:xfrm>
          <a:prstGeom prst="rect">
            <a:avLst/>
          </a:prstGeom>
          <a:noFill/>
        </p:spPr>
        <p:txBody>
          <a:bodyPr wrap="square" rtlCol="0">
            <a:spAutoFit/>
          </a:bodyPr>
          <a:lstStyle/>
          <a:p>
            <a:r>
              <a:rPr lang="en-US" sz="1100" dirty="0" smtClean="0"/>
              <a:t>Starting Point</a:t>
            </a:r>
            <a:endParaRPr lang="en-US" sz="1100" dirty="0"/>
          </a:p>
        </p:txBody>
      </p:sp>
      <p:sp>
        <p:nvSpPr>
          <p:cNvPr id="24" name="Oval 23"/>
          <p:cNvSpPr/>
          <p:nvPr/>
        </p:nvSpPr>
        <p:spPr>
          <a:xfrm>
            <a:off x="306178" y="2328726"/>
            <a:ext cx="170477" cy="158229"/>
          </a:xfrm>
          <a:prstGeom prst="ellipse">
            <a:avLst/>
          </a:prstGeom>
          <a:solidFill>
            <a:srgbClr val="0070C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482075" y="2281375"/>
            <a:ext cx="1231154" cy="430887"/>
          </a:xfrm>
          <a:prstGeom prst="rect">
            <a:avLst/>
          </a:prstGeom>
          <a:noFill/>
        </p:spPr>
        <p:txBody>
          <a:bodyPr wrap="square" rtlCol="0">
            <a:spAutoFit/>
          </a:bodyPr>
          <a:lstStyle/>
          <a:p>
            <a:r>
              <a:rPr lang="en-US" sz="1100" dirty="0" smtClean="0"/>
              <a:t>Ending/Current Point</a:t>
            </a:r>
            <a:endParaRPr lang="en-US" sz="1100" dirty="0"/>
          </a:p>
        </p:txBody>
      </p:sp>
      <p:sp>
        <p:nvSpPr>
          <p:cNvPr id="28" name="Rectangle 27"/>
          <p:cNvSpPr/>
          <p:nvPr/>
        </p:nvSpPr>
        <p:spPr>
          <a:xfrm>
            <a:off x="306178" y="2069430"/>
            <a:ext cx="170477" cy="146159"/>
          </a:xfrm>
          <a:prstGeom prst="rect">
            <a:avLst/>
          </a:prstGeom>
          <a:solidFill>
            <a:srgbClr val="FF000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908F3910-4DF8-4104-80B3-407A9E56932B}"/>
              </a:ext>
            </a:extLst>
          </p:cNvPr>
          <p:cNvSpPr/>
          <p:nvPr/>
        </p:nvSpPr>
        <p:spPr>
          <a:xfrm>
            <a:off x="6423998" y="2069430"/>
            <a:ext cx="425116" cy="369332"/>
          </a:xfrm>
          <a:prstGeom prst="rect">
            <a:avLst/>
          </a:prstGeom>
        </p:spPr>
        <p:txBody>
          <a:bodyPr wrap="none">
            <a:spAutoFit/>
          </a:bodyPr>
          <a:lstStyle/>
          <a:p>
            <a:r>
              <a:rPr lang="en-US" dirty="0">
                <a:solidFill>
                  <a:srgbClr val="FF0000"/>
                </a:solidFill>
              </a:rPr>
              <a:t>C2</a:t>
            </a:r>
            <a:endParaRPr lang="en-US" dirty="0"/>
          </a:p>
        </p:txBody>
      </p:sp>
      <p:sp>
        <p:nvSpPr>
          <p:cNvPr id="48" name="Rectangle 47">
            <a:extLst>
              <a:ext uri="{FF2B5EF4-FFF2-40B4-BE49-F238E27FC236}">
                <a16:creationId xmlns:a16="http://schemas.microsoft.com/office/drawing/2014/main" id="{E9ACBEF8-3813-44D7-AB7E-3DB4E274AAF3}"/>
              </a:ext>
            </a:extLst>
          </p:cNvPr>
          <p:cNvSpPr/>
          <p:nvPr/>
        </p:nvSpPr>
        <p:spPr>
          <a:xfrm>
            <a:off x="2157590" y="5678140"/>
            <a:ext cx="170246" cy="175137"/>
          </a:xfrm>
          <a:prstGeom prst="rect">
            <a:avLst/>
          </a:prstGeom>
          <a:solidFill>
            <a:srgbClr val="FF000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ight Arrow 48"/>
          <p:cNvSpPr/>
          <p:nvPr/>
        </p:nvSpPr>
        <p:spPr>
          <a:xfrm rot="18831047">
            <a:off x="3083656" y="3875796"/>
            <a:ext cx="1916039" cy="135309"/>
          </a:xfrm>
          <a:prstGeom prst="rightArrow">
            <a:avLst>
              <a:gd name="adj1" fmla="val 21549"/>
              <a:gd name="adj2" fmla="val 9004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E9ACBEF8-3813-44D7-AB7E-3DB4E274AAF3}"/>
              </a:ext>
            </a:extLst>
          </p:cNvPr>
          <p:cNvSpPr/>
          <p:nvPr/>
        </p:nvSpPr>
        <p:spPr>
          <a:xfrm>
            <a:off x="3194512" y="4677585"/>
            <a:ext cx="170246" cy="175137"/>
          </a:xfrm>
          <a:prstGeom prst="rect">
            <a:avLst/>
          </a:prstGeom>
          <a:solidFill>
            <a:srgbClr val="FF000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4733622" y="3061963"/>
            <a:ext cx="170477" cy="158229"/>
          </a:xfrm>
          <a:prstGeom prst="ellipse">
            <a:avLst/>
          </a:prstGeom>
          <a:solidFill>
            <a:srgbClr val="0070C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4232702" y="4413588"/>
            <a:ext cx="170477" cy="158229"/>
          </a:xfrm>
          <a:prstGeom prst="ellipse">
            <a:avLst/>
          </a:prstGeom>
          <a:solidFill>
            <a:srgbClr val="0070C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2014840" y="4562286"/>
            <a:ext cx="1314346" cy="338554"/>
          </a:xfrm>
          <a:prstGeom prst="rect">
            <a:avLst/>
          </a:prstGeom>
          <a:noFill/>
        </p:spPr>
        <p:txBody>
          <a:bodyPr wrap="square" rtlCol="0">
            <a:spAutoFit/>
          </a:bodyPr>
          <a:lstStyle/>
          <a:p>
            <a:pPr algn="ctr"/>
            <a:r>
              <a:rPr lang="en-US" sz="1600" dirty="0" smtClean="0"/>
              <a:t>New role! </a:t>
            </a:r>
            <a:endParaRPr lang="en-US" sz="1600" dirty="0"/>
          </a:p>
        </p:txBody>
      </p:sp>
      <p:sp>
        <p:nvSpPr>
          <p:cNvPr id="54" name="TextBox 53"/>
          <p:cNvSpPr txBox="1"/>
          <p:nvPr/>
        </p:nvSpPr>
        <p:spPr>
          <a:xfrm>
            <a:off x="5011478" y="3828813"/>
            <a:ext cx="1314346" cy="584775"/>
          </a:xfrm>
          <a:prstGeom prst="rect">
            <a:avLst/>
          </a:prstGeom>
          <a:noFill/>
        </p:spPr>
        <p:txBody>
          <a:bodyPr wrap="square" rtlCol="0">
            <a:spAutoFit/>
          </a:bodyPr>
          <a:lstStyle/>
          <a:p>
            <a:pPr algn="ctr"/>
            <a:r>
              <a:rPr lang="en-US" sz="1600" dirty="0" smtClean="0"/>
              <a:t>Skills &amp; </a:t>
            </a:r>
          </a:p>
          <a:p>
            <a:pPr algn="ctr"/>
            <a:r>
              <a:rPr lang="en-US" sz="1600" dirty="0" smtClean="0"/>
              <a:t>Knowledge </a:t>
            </a:r>
            <a:endParaRPr lang="en-US" sz="1600" dirty="0"/>
          </a:p>
        </p:txBody>
      </p:sp>
      <p:sp>
        <p:nvSpPr>
          <p:cNvPr id="55" name="Right Brace 54"/>
          <p:cNvSpPr/>
          <p:nvPr/>
        </p:nvSpPr>
        <p:spPr>
          <a:xfrm>
            <a:off x="4889126" y="3234667"/>
            <a:ext cx="227646" cy="1685115"/>
          </a:xfrm>
          <a:prstGeom prst="rightBrace">
            <a:avLst>
              <a:gd name="adj1" fmla="val 66978"/>
              <a:gd name="adj2" fmla="val 50002"/>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954053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226363"/>
            <a:ext cx="10515600" cy="1325563"/>
          </a:xfrm>
        </p:spPr>
        <p:txBody>
          <a:bodyPr/>
          <a:lstStyle/>
          <a:p>
            <a:r>
              <a:rPr lang="en-US" dirty="0">
                <a:solidFill>
                  <a:srgbClr val="000000"/>
                </a:solidFill>
                <a:latin typeface="Calibri" panose="020F0502020204030204" pitchFamily="34" charset="0"/>
              </a:rPr>
              <a:t>What is a Career S-Curve?</a:t>
            </a:r>
            <a:endParaRPr lang="en-US" dirty="0"/>
          </a:p>
        </p:txBody>
      </p:sp>
      <p:sp>
        <p:nvSpPr>
          <p:cNvPr id="3" name="Content Placeholder 2"/>
          <p:cNvSpPr>
            <a:spLocks noGrp="1"/>
          </p:cNvSpPr>
          <p:nvPr>
            <p:ph idx="1"/>
          </p:nvPr>
        </p:nvSpPr>
        <p:spPr>
          <a:xfrm>
            <a:off x="838200" y="1690688"/>
            <a:ext cx="3850178" cy="4351338"/>
          </a:xfrm>
        </p:spPr>
        <p:txBody>
          <a:bodyPr/>
          <a:lstStyle/>
          <a:p>
            <a:pPr marL="0" indent="0">
              <a:buNone/>
            </a:pPr>
            <a:r>
              <a:rPr lang="en-US" sz="3600" dirty="0" smtClean="0"/>
              <a:t>Skills</a:t>
            </a:r>
          </a:p>
          <a:p>
            <a:pPr marL="0" indent="0">
              <a:buNone/>
            </a:pPr>
            <a:endParaRPr lang="en-US" sz="500" dirty="0" smtClean="0"/>
          </a:p>
          <a:p>
            <a:pPr marL="0" indent="0">
              <a:buNone/>
            </a:pPr>
            <a:r>
              <a:rPr lang="en-US" sz="1800" dirty="0"/>
              <a:t>Accounting </a:t>
            </a:r>
            <a:r>
              <a:rPr lang="en-US" sz="1800" dirty="0" smtClean="0"/>
              <a:t>abilities</a:t>
            </a:r>
          </a:p>
          <a:p>
            <a:pPr marL="0" indent="0">
              <a:buNone/>
            </a:pPr>
            <a:r>
              <a:rPr lang="en-US" sz="1800" b="0" i="0" u="none" strike="noStrike" baseline="0" dirty="0" smtClean="0">
                <a:solidFill>
                  <a:srgbClr val="000000"/>
                </a:solidFill>
                <a:latin typeface="Calibri" panose="020F0502020204030204" pitchFamily="34" charset="0"/>
              </a:rPr>
              <a:t>Payment review</a:t>
            </a:r>
          </a:p>
          <a:p>
            <a:pPr marL="0" indent="0">
              <a:buNone/>
            </a:pPr>
            <a:r>
              <a:rPr lang="en-US" sz="1800" b="0" i="0" u="none" strike="noStrike" baseline="0" dirty="0" smtClean="0">
                <a:solidFill>
                  <a:srgbClr val="000000"/>
                </a:solidFill>
                <a:latin typeface="Calibri" panose="020F0502020204030204" pitchFamily="34" charset="0"/>
              </a:rPr>
              <a:t>Ability to supervise</a:t>
            </a:r>
          </a:p>
          <a:p>
            <a:pPr marL="0" indent="0">
              <a:buNone/>
            </a:pPr>
            <a:r>
              <a:rPr lang="en-US" sz="1800" b="0" i="0" u="none" strike="noStrike" baseline="0" dirty="0" smtClean="0">
                <a:solidFill>
                  <a:srgbClr val="000000"/>
                </a:solidFill>
                <a:latin typeface="Calibri" panose="020F0502020204030204" pitchFamily="34" charset="0"/>
              </a:rPr>
              <a:t>Data Analysis</a:t>
            </a:r>
          </a:p>
          <a:p>
            <a:pPr marL="0" indent="0">
              <a:buNone/>
            </a:pPr>
            <a:r>
              <a:rPr lang="en-US" sz="1800" b="0" i="0" u="none" strike="noStrike" baseline="0" dirty="0" smtClean="0">
                <a:latin typeface="Calibri" panose="020F0502020204030204" pitchFamily="34" charset="0"/>
              </a:rPr>
              <a:t>Presentation Creation &amp; Delivery</a:t>
            </a:r>
          </a:p>
          <a:p>
            <a:pPr marL="0" indent="0">
              <a:buNone/>
            </a:pPr>
            <a:r>
              <a:rPr lang="en-US" sz="1800" b="0" i="0" u="none" strike="noStrike" baseline="0" dirty="0" smtClean="0">
                <a:solidFill>
                  <a:srgbClr val="000000"/>
                </a:solidFill>
                <a:latin typeface="Calibri" panose="020F0502020204030204" pitchFamily="34" charset="0"/>
              </a:rPr>
              <a:t>Ability to communicate financial results effectively</a:t>
            </a:r>
            <a:endParaRPr lang="en-US" sz="1800" b="0" i="0" u="none" strike="noStrike" baseline="0" dirty="0" smtClean="0">
              <a:latin typeface="Calibri" panose="020F0502020204030204" pitchFamily="34" charset="0"/>
            </a:endParaRPr>
          </a:p>
        </p:txBody>
      </p:sp>
      <p:sp>
        <p:nvSpPr>
          <p:cNvPr id="4" name="TextBox 3"/>
          <p:cNvSpPr txBox="1"/>
          <p:nvPr/>
        </p:nvSpPr>
        <p:spPr>
          <a:xfrm>
            <a:off x="5469775" y="1690688"/>
            <a:ext cx="4995949" cy="3095206"/>
          </a:xfrm>
          <a:prstGeom prst="rect">
            <a:avLst/>
          </a:prstGeom>
          <a:noFill/>
        </p:spPr>
        <p:txBody>
          <a:bodyPr wrap="square" rtlCol="0">
            <a:spAutoFit/>
          </a:bodyPr>
          <a:lstStyle/>
          <a:p>
            <a:pPr lvl="0">
              <a:lnSpc>
                <a:spcPct val="90000"/>
              </a:lnSpc>
              <a:spcBef>
                <a:spcPts val="1000"/>
              </a:spcBef>
            </a:pPr>
            <a:r>
              <a:rPr lang="en-US" sz="3600" dirty="0" smtClean="0">
                <a:solidFill>
                  <a:prstClr val="black"/>
                </a:solidFill>
              </a:rPr>
              <a:t>Tools</a:t>
            </a:r>
          </a:p>
          <a:p>
            <a:pPr lvl="0">
              <a:lnSpc>
                <a:spcPct val="90000"/>
              </a:lnSpc>
              <a:spcBef>
                <a:spcPts val="1000"/>
              </a:spcBef>
            </a:pPr>
            <a:endParaRPr lang="en-US" sz="500" dirty="0">
              <a:solidFill>
                <a:prstClr val="black"/>
              </a:solidFill>
            </a:endParaRPr>
          </a:p>
          <a:p>
            <a:pPr lvl="0">
              <a:lnSpc>
                <a:spcPct val="90000"/>
              </a:lnSpc>
              <a:spcBef>
                <a:spcPts val="1000"/>
              </a:spcBef>
            </a:pPr>
            <a:r>
              <a:rPr lang="en-US" dirty="0" smtClean="0">
                <a:solidFill>
                  <a:prstClr val="black"/>
                </a:solidFill>
              </a:rPr>
              <a:t>PeopleSoft </a:t>
            </a:r>
          </a:p>
          <a:p>
            <a:pPr lvl="0">
              <a:lnSpc>
                <a:spcPct val="90000"/>
              </a:lnSpc>
              <a:spcBef>
                <a:spcPts val="1000"/>
              </a:spcBef>
            </a:pPr>
            <a:r>
              <a:rPr lang="en-US" dirty="0" smtClean="0">
                <a:solidFill>
                  <a:prstClr val="black"/>
                </a:solidFill>
              </a:rPr>
              <a:t>Fast track </a:t>
            </a:r>
          </a:p>
          <a:p>
            <a:pPr lvl="0">
              <a:lnSpc>
                <a:spcPct val="90000"/>
              </a:lnSpc>
              <a:spcBef>
                <a:spcPts val="1000"/>
              </a:spcBef>
            </a:pPr>
            <a:r>
              <a:rPr lang="en-US" dirty="0" smtClean="0">
                <a:solidFill>
                  <a:prstClr val="black"/>
                </a:solidFill>
              </a:rPr>
              <a:t>Yjobs</a:t>
            </a:r>
          </a:p>
          <a:p>
            <a:pPr lvl="0">
              <a:lnSpc>
                <a:spcPct val="90000"/>
              </a:lnSpc>
              <a:spcBef>
                <a:spcPts val="1000"/>
              </a:spcBef>
            </a:pPr>
            <a:r>
              <a:rPr lang="en-US" dirty="0" smtClean="0">
                <a:solidFill>
                  <a:prstClr val="black"/>
                </a:solidFill>
              </a:rPr>
              <a:t>Microsoft Excel </a:t>
            </a:r>
          </a:p>
          <a:p>
            <a:pPr lvl="0">
              <a:lnSpc>
                <a:spcPct val="90000"/>
              </a:lnSpc>
              <a:spcBef>
                <a:spcPts val="1000"/>
              </a:spcBef>
            </a:pPr>
            <a:r>
              <a:rPr lang="en-US" dirty="0" smtClean="0">
                <a:solidFill>
                  <a:prstClr val="black"/>
                </a:solidFill>
              </a:rPr>
              <a:t>PowerPoint Presentations </a:t>
            </a:r>
          </a:p>
          <a:p>
            <a:pPr lvl="0">
              <a:lnSpc>
                <a:spcPct val="90000"/>
              </a:lnSpc>
              <a:spcBef>
                <a:spcPts val="1000"/>
              </a:spcBef>
            </a:pPr>
            <a:r>
              <a:rPr lang="en-US" dirty="0" smtClean="0">
                <a:solidFill>
                  <a:prstClr val="black"/>
                </a:solidFill>
              </a:rPr>
              <a:t>Business Objects </a:t>
            </a:r>
            <a:endParaRPr lang="en-US" dirty="0">
              <a:solidFill>
                <a:prstClr val="black"/>
              </a:solidFill>
            </a:endParaRPr>
          </a:p>
        </p:txBody>
      </p:sp>
      <p:sp>
        <p:nvSpPr>
          <p:cNvPr id="8" name="&quot;No&quot; Symbol 7"/>
          <p:cNvSpPr/>
          <p:nvPr/>
        </p:nvSpPr>
        <p:spPr>
          <a:xfrm>
            <a:off x="5469775" y="1413165"/>
            <a:ext cx="1130530" cy="1030778"/>
          </a:xfrm>
          <a:prstGeom prst="noSmoking">
            <a:avLst>
              <a:gd name="adj" fmla="val 7354"/>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8126804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flipH="1">
            <a:off x="1648259" y="1169773"/>
            <a:ext cx="34196" cy="462142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1648258" y="5790325"/>
            <a:ext cx="4530810" cy="87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2929241" y="1169773"/>
            <a:ext cx="633" cy="462142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855459" y="1169773"/>
            <a:ext cx="14483" cy="4621426"/>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256490" y="5891506"/>
            <a:ext cx="1314346" cy="369332"/>
          </a:xfrm>
          <a:prstGeom prst="rect">
            <a:avLst/>
          </a:prstGeom>
          <a:noFill/>
        </p:spPr>
        <p:txBody>
          <a:bodyPr wrap="square" rtlCol="0">
            <a:spAutoFit/>
          </a:bodyPr>
          <a:lstStyle/>
          <a:p>
            <a:pPr algn="ctr"/>
            <a:r>
              <a:rPr lang="en-US" dirty="0"/>
              <a:t>Time</a:t>
            </a:r>
          </a:p>
        </p:txBody>
      </p:sp>
      <p:sp>
        <p:nvSpPr>
          <p:cNvPr id="9" name="TextBox 8"/>
          <p:cNvSpPr txBox="1"/>
          <p:nvPr/>
        </p:nvSpPr>
        <p:spPr>
          <a:xfrm rot="16200000">
            <a:off x="921249" y="3412231"/>
            <a:ext cx="994183" cy="369332"/>
          </a:xfrm>
          <a:prstGeom prst="rect">
            <a:avLst/>
          </a:prstGeom>
          <a:noFill/>
        </p:spPr>
        <p:txBody>
          <a:bodyPr wrap="none" rtlCol="0">
            <a:spAutoFit/>
          </a:bodyPr>
          <a:lstStyle/>
          <a:p>
            <a:r>
              <a:rPr lang="en-US" dirty="0"/>
              <a:t>Learning</a:t>
            </a:r>
          </a:p>
        </p:txBody>
      </p:sp>
      <p:cxnSp>
        <p:nvCxnSpPr>
          <p:cNvPr id="10" name="Straight Connector 9"/>
          <p:cNvCxnSpPr/>
          <p:nvPr/>
        </p:nvCxnSpPr>
        <p:spPr>
          <a:xfrm>
            <a:off x="6161870" y="1095632"/>
            <a:ext cx="17198" cy="4695567"/>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533962" y="3310691"/>
            <a:ext cx="425116" cy="369332"/>
          </a:xfrm>
          <a:prstGeom prst="rect">
            <a:avLst/>
          </a:prstGeom>
          <a:noFill/>
        </p:spPr>
        <p:txBody>
          <a:bodyPr wrap="none" rtlCol="0">
            <a:spAutoFit/>
          </a:bodyPr>
          <a:lstStyle/>
          <a:p>
            <a:pPr lvl="0"/>
            <a:r>
              <a:rPr lang="en-US" dirty="0">
                <a:solidFill>
                  <a:srgbClr val="FF0000"/>
                </a:solidFill>
              </a:rPr>
              <a:t>C1</a:t>
            </a:r>
          </a:p>
        </p:txBody>
      </p:sp>
      <p:sp>
        <p:nvSpPr>
          <p:cNvPr id="13" name="Freeform 12"/>
          <p:cNvSpPr/>
          <p:nvPr/>
        </p:nvSpPr>
        <p:spPr>
          <a:xfrm>
            <a:off x="2275461" y="3518193"/>
            <a:ext cx="3278659" cy="2221583"/>
          </a:xfrm>
          <a:custGeom>
            <a:avLst/>
            <a:gdLst>
              <a:gd name="connsiteX0" fmla="*/ 0 w 3278659"/>
              <a:gd name="connsiteY0" fmla="*/ 2215979 h 2221583"/>
              <a:gd name="connsiteX1" fmla="*/ 930876 w 3278659"/>
              <a:gd name="connsiteY1" fmla="*/ 1927654 h 2221583"/>
              <a:gd name="connsiteX2" fmla="*/ 2380735 w 3278659"/>
              <a:gd name="connsiteY2" fmla="*/ 321276 h 2221583"/>
              <a:gd name="connsiteX3" fmla="*/ 3278659 w 3278659"/>
              <a:gd name="connsiteY3" fmla="*/ 0 h 2221583"/>
            </a:gdLst>
            <a:ahLst/>
            <a:cxnLst>
              <a:cxn ang="0">
                <a:pos x="connsiteX0" y="connsiteY0"/>
              </a:cxn>
              <a:cxn ang="0">
                <a:pos x="connsiteX1" y="connsiteY1"/>
              </a:cxn>
              <a:cxn ang="0">
                <a:pos x="connsiteX2" y="connsiteY2"/>
              </a:cxn>
              <a:cxn ang="0">
                <a:pos x="connsiteX3" y="connsiteY3"/>
              </a:cxn>
            </a:cxnLst>
            <a:rect l="l" t="t" r="r" b="b"/>
            <a:pathLst>
              <a:path w="3278659" h="2221583">
                <a:moveTo>
                  <a:pt x="0" y="2215979"/>
                </a:moveTo>
                <a:cubicBezTo>
                  <a:pt x="267043" y="2229708"/>
                  <a:pt x="534087" y="2243438"/>
                  <a:pt x="930876" y="1927654"/>
                </a:cubicBezTo>
                <a:cubicBezTo>
                  <a:pt x="1327665" y="1611870"/>
                  <a:pt x="1989438" y="642552"/>
                  <a:pt x="2380735" y="321276"/>
                </a:cubicBezTo>
                <a:cubicBezTo>
                  <a:pt x="2772032" y="0"/>
                  <a:pt x="3129005" y="49427"/>
                  <a:pt x="3278659"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2254826" y="3020199"/>
            <a:ext cx="3278659" cy="2221583"/>
          </a:xfrm>
          <a:custGeom>
            <a:avLst/>
            <a:gdLst>
              <a:gd name="connsiteX0" fmla="*/ 0 w 3278659"/>
              <a:gd name="connsiteY0" fmla="*/ 2215979 h 2221583"/>
              <a:gd name="connsiteX1" fmla="*/ 930876 w 3278659"/>
              <a:gd name="connsiteY1" fmla="*/ 1927654 h 2221583"/>
              <a:gd name="connsiteX2" fmla="*/ 2380735 w 3278659"/>
              <a:gd name="connsiteY2" fmla="*/ 321276 h 2221583"/>
              <a:gd name="connsiteX3" fmla="*/ 3278659 w 3278659"/>
              <a:gd name="connsiteY3" fmla="*/ 0 h 2221583"/>
            </a:gdLst>
            <a:ahLst/>
            <a:cxnLst>
              <a:cxn ang="0">
                <a:pos x="connsiteX0" y="connsiteY0"/>
              </a:cxn>
              <a:cxn ang="0">
                <a:pos x="connsiteX1" y="connsiteY1"/>
              </a:cxn>
              <a:cxn ang="0">
                <a:pos x="connsiteX2" y="connsiteY2"/>
              </a:cxn>
              <a:cxn ang="0">
                <a:pos x="connsiteX3" y="connsiteY3"/>
              </a:cxn>
            </a:cxnLst>
            <a:rect l="l" t="t" r="r" b="b"/>
            <a:pathLst>
              <a:path w="3278659" h="2221583">
                <a:moveTo>
                  <a:pt x="0" y="2215979"/>
                </a:moveTo>
                <a:cubicBezTo>
                  <a:pt x="267043" y="2229708"/>
                  <a:pt x="534087" y="2243438"/>
                  <a:pt x="930876" y="1927654"/>
                </a:cubicBezTo>
                <a:cubicBezTo>
                  <a:pt x="1327665" y="1611870"/>
                  <a:pt x="1989438" y="642552"/>
                  <a:pt x="2380735" y="321276"/>
                </a:cubicBezTo>
                <a:cubicBezTo>
                  <a:pt x="2772032" y="0"/>
                  <a:pt x="3129005" y="49427"/>
                  <a:pt x="3278659"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p:cNvSpPr txBox="1"/>
          <p:nvPr/>
        </p:nvSpPr>
        <p:spPr>
          <a:xfrm>
            <a:off x="1743706" y="1281970"/>
            <a:ext cx="1079142" cy="369332"/>
          </a:xfrm>
          <a:prstGeom prst="rect">
            <a:avLst/>
          </a:prstGeom>
          <a:noFill/>
        </p:spPr>
        <p:txBody>
          <a:bodyPr wrap="none" rtlCol="0">
            <a:spAutoFit/>
          </a:bodyPr>
          <a:lstStyle/>
          <a:p>
            <a:r>
              <a:rPr lang="en-US" dirty="0"/>
              <a:t> Beginner</a:t>
            </a:r>
          </a:p>
        </p:txBody>
      </p:sp>
      <p:sp>
        <p:nvSpPr>
          <p:cNvPr id="16" name="TextBox 15"/>
          <p:cNvSpPr txBox="1"/>
          <p:nvPr/>
        </p:nvSpPr>
        <p:spPr>
          <a:xfrm>
            <a:off x="5100324" y="1282280"/>
            <a:ext cx="849656" cy="369332"/>
          </a:xfrm>
          <a:prstGeom prst="rect">
            <a:avLst/>
          </a:prstGeom>
          <a:noFill/>
        </p:spPr>
        <p:txBody>
          <a:bodyPr wrap="none" rtlCol="0">
            <a:spAutoFit/>
          </a:bodyPr>
          <a:lstStyle/>
          <a:p>
            <a:r>
              <a:rPr lang="en-US" dirty="0"/>
              <a:t>Master</a:t>
            </a:r>
          </a:p>
        </p:txBody>
      </p:sp>
      <p:sp>
        <p:nvSpPr>
          <p:cNvPr id="17" name="Freeform 16"/>
          <p:cNvSpPr/>
          <p:nvPr/>
        </p:nvSpPr>
        <p:spPr>
          <a:xfrm>
            <a:off x="2214437" y="1984236"/>
            <a:ext cx="3278659" cy="2221583"/>
          </a:xfrm>
          <a:custGeom>
            <a:avLst/>
            <a:gdLst>
              <a:gd name="connsiteX0" fmla="*/ 0 w 3278659"/>
              <a:gd name="connsiteY0" fmla="*/ 2215979 h 2221583"/>
              <a:gd name="connsiteX1" fmla="*/ 930876 w 3278659"/>
              <a:gd name="connsiteY1" fmla="*/ 1927654 h 2221583"/>
              <a:gd name="connsiteX2" fmla="*/ 2380735 w 3278659"/>
              <a:gd name="connsiteY2" fmla="*/ 321276 h 2221583"/>
              <a:gd name="connsiteX3" fmla="*/ 3278659 w 3278659"/>
              <a:gd name="connsiteY3" fmla="*/ 0 h 2221583"/>
            </a:gdLst>
            <a:ahLst/>
            <a:cxnLst>
              <a:cxn ang="0">
                <a:pos x="connsiteX0" y="connsiteY0"/>
              </a:cxn>
              <a:cxn ang="0">
                <a:pos x="connsiteX1" y="connsiteY1"/>
              </a:cxn>
              <a:cxn ang="0">
                <a:pos x="connsiteX2" y="connsiteY2"/>
              </a:cxn>
              <a:cxn ang="0">
                <a:pos x="connsiteX3" y="connsiteY3"/>
              </a:cxn>
            </a:cxnLst>
            <a:rect l="l" t="t" r="r" b="b"/>
            <a:pathLst>
              <a:path w="3278659" h="2221583">
                <a:moveTo>
                  <a:pt x="0" y="2215979"/>
                </a:moveTo>
                <a:cubicBezTo>
                  <a:pt x="267043" y="2229708"/>
                  <a:pt x="534087" y="2243438"/>
                  <a:pt x="930876" y="1927654"/>
                </a:cubicBezTo>
                <a:cubicBezTo>
                  <a:pt x="1327665" y="1611870"/>
                  <a:pt x="1989438" y="642552"/>
                  <a:pt x="2380735" y="321276"/>
                </a:cubicBezTo>
                <a:cubicBezTo>
                  <a:pt x="2772032" y="0"/>
                  <a:pt x="3129005" y="49427"/>
                  <a:pt x="3278659"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a:off x="3355605" y="1285151"/>
            <a:ext cx="1058944" cy="369332"/>
          </a:xfrm>
          <a:prstGeom prst="rect">
            <a:avLst/>
          </a:prstGeom>
          <a:noFill/>
        </p:spPr>
        <p:txBody>
          <a:bodyPr wrap="none" rtlCol="0">
            <a:spAutoFit/>
          </a:bodyPr>
          <a:lstStyle/>
          <a:p>
            <a:r>
              <a:rPr lang="en-US" dirty="0"/>
              <a:t>Specialist</a:t>
            </a:r>
          </a:p>
        </p:txBody>
      </p:sp>
      <p:sp>
        <p:nvSpPr>
          <p:cNvPr id="20" name="TextBox 19"/>
          <p:cNvSpPr txBox="1"/>
          <p:nvPr/>
        </p:nvSpPr>
        <p:spPr>
          <a:xfrm>
            <a:off x="6575139" y="1067067"/>
            <a:ext cx="5184057" cy="5078313"/>
          </a:xfrm>
          <a:prstGeom prst="rect">
            <a:avLst/>
          </a:prstGeom>
          <a:noFill/>
        </p:spPr>
        <p:txBody>
          <a:bodyPr wrap="square" rtlCol="0">
            <a:spAutoFit/>
          </a:bodyPr>
          <a:lstStyle/>
          <a:p>
            <a:pPr algn="ctr"/>
            <a:r>
              <a:rPr lang="en-US" dirty="0" smtClean="0">
                <a:solidFill>
                  <a:srgbClr val="2D75B6"/>
                </a:solidFill>
                <a:latin typeface="Calibri" panose="020F0502020204030204" pitchFamily="34" charset="0"/>
              </a:rPr>
              <a:t>What </a:t>
            </a:r>
            <a:r>
              <a:rPr lang="en-US" dirty="0">
                <a:solidFill>
                  <a:srgbClr val="2D75B6"/>
                </a:solidFill>
                <a:latin typeface="Calibri" panose="020F0502020204030204" pitchFamily="34" charset="0"/>
              </a:rPr>
              <a:t>Does Your Career Chart Look Like</a:t>
            </a:r>
            <a:r>
              <a:rPr lang="en-US" dirty="0" smtClean="0">
                <a:solidFill>
                  <a:srgbClr val="2D75B6"/>
                </a:solidFill>
                <a:latin typeface="Calibri" panose="020F0502020204030204" pitchFamily="34" charset="0"/>
              </a:rPr>
              <a:t>?</a:t>
            </a:r>
          </a:p>
          <a:p>
            <a:pPr algn="ctr"/>
            <a:endParaRPr lang="en-US" sz="1100" dirty="0">
              <a:solidFill>
                <a:schemeClr val="accent1">
                  <a:lumMod val="75000"/>
                </a:schemeClr>
              </a:solidFill>
            </a:endParaRPr>
          </a:p>
          <a:p>
            <a:r>
              <a:rPr lang="en-US" sz="1200" b="1" i="0" u="none" strike="noStrike" baseline="0" dirty="0" smtClean="0">
                <a:solidFill>
                  <a:srgbClr val="FF0000"/>
                </a:solidFill>
                <a:latin typeface="Calibri" panose="020F0502020204030204" pitchFamily="34" charset="0"/>
              </a:rPr>
              <a:t>C1</a:t>
            </a:r>
            <a:r>
              <a:rPr lang="en-US" sz="1200" b="0" i="0" u="none" strike="noStrike" baseline="0" dirty="0" smtClean="0">
                <a:solidFill>
                  <a:srgbClr val="000000"/>
                </a:solidFill>
                <a:latin typeface="Calibri" panose="020F0502020204030204" pitchFamily="34" charset="0"/>
              </a:rPr>
              <a:t>–</a:t>
            </a:r>
            <a:r>
              <a:rPr lang="en-US" sz="1200" b="1" i="0" u="none" strike="noStrike" baseline="0" dirty="0" smtClean="0">
                <a:solidFill>
                  <a:srgbClr val="000000"/>
                </a:solidFill>
                <a:latin typeface="Calibri" panose="020F0502020204030204" pitchFamily="34" charset="0"/>
              </a:rPr>
              <a:t>Audit staff &amp; Manager </a:t>
            </a:r>
            <a:r>
              <a:rPr lang="en-US" sz="1200" b="0" i="0" u="none" strike="noStrike" baseline="0" dirty="0" smtClean="0">
                <a:solidFill>
                  <a:srgbClr val="000000"/>
                </a:solidFill>
                <a:latin typeface="Calibri" panose="020F0502020204030204" pitchFamily="34" charset="0"/>
              </a:rPr>
              <a:t>–Skills: Understanding of technical accounting principles for wide variety of industries.  Extensive Higher Ed specialization.  Managed small rotating staffs. Developed “auditor focus” for financial reporting; Professional speaking and writing skills. Gave audit summary presentations to senior management and Boards of Directors.  Learned to personally manage extensive travel.  Managing widely distributed audit teams. Audit/business risk analysis.  Learn &amp; teach personal computer skills.  Made “tough call” on audit client with going concern issues.</a:t>
            </a:r>
          </a:p>
          <a:p>
            <a:r>
              <a:rPr lang="en-US" sz="1200" b="1" i="0" u="none" strike="noStrike" baseline="0" dirty="0" smtClean="0">
                <a:solidFill>
                  <a:srgbClr val="FF0000"/>
                </a:solidFill>
                <a:latin typeface="Calibri" panose="020F0502020204030204" pitchFamily="34" charset="0"/>
              </a:rPr>
              <a:t>C2</a:t>
            </a:r>
            <a:r>
              <a:rPr lang="en-US" sz="1200" b="0" i="0" u="none" strike="noStrike" baseline="0" dirty="0" smtClean="0">
                <a:solidFill>
                  <a:srgbClr val="000000"/>
                </a:solidFill>
                <a:latin typeface="Calibri" panose="020F0502020204030204" pitchFamily="34" charset="0"/>
              </a:rPr>
              <a:t>–</a:t>
            </a:r>
            <a:r>
              <a:rPr lang="en-US" sz="1200" b="1" i="0" u="none" strike="noStrike" baseline="0" dirty="0" smtClean="0">
                <a:solidFill>
                  <a:srgbClr val="000000"/>
                </a:solidFill>
                <a:latin typeface="Calibri" panose="020F0502020204030204" pitchFamily="34" charset="0"/>
              </a:rPr>
              <a:t>Self Employed CPA </a:t>
            </a:r>
            <a:r>
              <a:rPr lang="en-US" sz="1200" b="0" i="0" u="none" strike="noStrike" baseline="0" dirty="0" smtClean="0">
                <a:solidFill>
                  <a:srgbClr val="000000"/>
                </a:solidFill>
                <a:latin typeface="Calibri" panose="020F0502020204030204" pitchFamily="34" charset="0"/>
              </a:rPr>
              <a:t>–Developed small accounting system &amp; computer skills.  Developed selling &amp; presentation skills.  Experienced demands of “up and down” business success.   Corporate employment taxes. </a:t>
            </a:r>
          </a:p>
          <a:p>
            <a:r>
              <a:rPr lang="en-US" sz="1200" b="1" i="0" u="none" strike="noStrike" baseline="0" dirty="0" smtClean="0">
                <a:solidFill>
                  <a:srgbClr val="FF0000"/>
                </a:solidFill>
                <a:latin typeface="Calibri" panose="020F0502020204030204" pitchFamily="34" charset="0"/>
              </a:rPr>
              <a:t>C3</a:t>
            </a:r>
            <a:r>
              <a:rPr lang="en-US" sz="1200" b="0" i="0" u="none" strike="noStrike" baseline="0" dirty="0" smtClean="0">
                <a:solidFill>
                  <a:srgbClr val="000000"/>
                </a:solidFill>
                <a:latin typeface="Calibri" panose="020F0502020204030204" pitchFamily="34" charset="0"/>
              </a:rPr>
              <a:t>–</a:t>
            </a:r>
            <a:r>
              <a:rPr lang="en-US" sz="1200" b="1" i="0" u="none" strike="noStrike" baseline="0" dirty="0" smtClean="0">
                <a:solidFill>
                  <a:srgbClr val="000000"/>
                </a:solidFill>
                <a:latin typeface="Calibri" panose="020F0502020204030204" pitchFamily="34" charset="0"/>
              </a:rPr>
              <a:t>Controller at Bennett Enterprises &amp; BYUH </a:t>
            </a:r>
            <a:r>
              <a:rPr lang="en-US" sz="1200" b="0" i="0" u="none" strike="noStrike" baseline="0" dirty="0" smtClean="0">
                <a:solidFill>
                  <a:srgbClr val="000000"/>
                </a:solidFill>
                <a:latin typeface="Calibri" panose="020F0502020204030204" pitchFamily="34" charset="0"/>
              </a:rPr>
              <a:t>–Developed wide variety of employee management skills.  Manage complex computer systems.  Dealing with demands of Sr. Management. Deal with unethical internal business practices.  Significant legal issues. Developed “Controller sensitivities”.  Managed poor cash flows and dealt with vendor/employee cash demands. Widespread volatile workplace politics.  Employee training.  </a:t>
            </a:r>
          </a:p>
          <a:p>
            <a:r>
              <a:rPr lang="en-US" sz="1200" b="1" i="0" u="none" strike="noStrike" baseline="0" dirty="0" smtClean="0">
                <a:solidFill>
                  <a:srgbClr val="FF0000"/>
                </a:solidFill>
                <a:latin typeface="Calibri" panose="020F0502020204030204" pitchFamily="34" charset="0"/>
              </a:rPr>
              <a:t>C4</a:t>
            </a:r>
            <a:r>
              <a:rPr lang="en-US" sz="1200" b="0" i="0" u="none" strike="noStrike" baseline="0" dirty="0" smtClean="0">
                <a:solidFill>
                  <a:srgbClr val="000000"/>
                </a:solidFill>
                <a:latin typeface="Calibri" panose="020F0502020204030204" pitchFamily="34" charset="0"/>
              </a:rPr>
              <a:t>–</a:t>
            </a:r>
            <a:r>
              <a:rPr lang="en-US" sz="1200" b="1" i="0" u="none" strike="noStrike" baseline="0" dirty="0" smtClean="0">
                <a:solidFill>
                  <a:srgbClr val="000000"/>
                </a:solidFill>
                <a:latin typeface="Calibri" panose="020F0502020204030204" pitchFamily="34" charset="0"/>
              </a:rPr>
              <a:t>Finance Director, BYU Provo </a:t>
            </a:r>
            <a:r>
              <a:rPr lang="en-US" sz="1200" b="0" i="0" u="none" strike="noStrike" baseline="0" dirty="0" smtClean="0">
                <a:solidFill>
                  <a:srgbClr val="000000"/>
                </a:solidFill>
                <a:latin typeface="Calibri" panose="020F0502020204030204" pitchFamily="34" charset="0"/>
              </a:rPr>
              <a:t>–Manage implementation of significant ERP software system.  User design of multiple special purpose computer applications. Presentation at national User’s Group. Manage campus-wide business continuity program. Developed Financial Management Forum &amp; programs for various </a:t>
            </a:r>
            <a:r>
              <a:rPr lang="en-US" sz="1200" b="0" i="0" u="none" strike="noStrike" baseline="0" dirty="0" err="1" smtClean="0">
                <a:solidFill>
                  <a:srgbClr val="000000"/>
                </a:solidFill>
                <a:latin typeface="Calibri" panose="020F0502020204030204" pitchFamily="34" charset="0"/>
              </a:rPr>
              <a:t>Dept</a:t>
            </a:r>
            <a:r>
              <a:rPr lang="en-US" sz="1200" b="0" i="0" u="none" strike="noStrike" baseline="0" dirty="0" smtClean="0">
                <a:solidFill>
                  <a:srgbClr val="000000"/>
                </a:solidFill>
                <a:latin typeface="Calibri" panose="020F0502020204030204" pitchFamily="34" charset="0"/>
              </a:rPr>
              <a:t>/Controller retreats. Managed significant team silos &amp; </a:t>
            </a:r>
            <a:r>
              <a:rPr lang="en-US" sz="1200" b="0" i="0" u="none" strike="noStrike" baseline="0" dirty="0" err="1" smtClean="0">
                <a:solidFill>
                  <a:srgbClr val="000000"/>
                </a:solidFill>
                <a:latin typeface="Calibri" panose="020F0502020204030204" pitchFamily="34" charset="0"/>
              </a:rPr>
              <a:t>Dept</a:t>
            </a:r>
            <a:r>
              <a:rPr lang="en-US" sz="1200" b="0" i="0" u="none" strike="noStrike" baseline="0" dirty="0" smtClean="0">
                <a:solidFill>
                  <a:srgbClr val="000000"/>
                </a:solidFill>
                <a:latin typeface="Calibri" panose="020F0502020204030204" pitchFamily="34" charset="0"/>
              </a:rPr>
              <a:t> politics. Group based negotiation (i.e. win/win) skills. Presentations to SR Management.</a:t>
            </a:r>
            <a:endParaRPr lang="en-US" sz="1200" dirty="0"/>
          </a:p>
        </p:txBody>
      </p:sp>
      <p:sp>
        <p:nvSpPr>
          <p:cNvPr id="21" name="TextBox 20"/>
          <p:cNvSpPr txBox="1"/>
          <p:nvPr/>
        </p:nvSpPr>
        <p:spPr>
          <a:xfrm>
            <a:off x="467128" y="2010009"/>
            <a:ext cx="630301" cy="261610"/>
          </a:xfrm>
          <a:prstGeom prst="rect">
            <a:avLst/>
          </a:prstGeom>
          <a:noFill/>
        </p:spPr>
        <p:txBody>
          <a:bodyPr wrap="none" rtlCol="0">
            <a:spAutoFit/>
          </a:bodyPr>
          <a:lstStyle/>
          <a:p>
            <a:r>
              <a:rPr lang="en-US" sz="1100" dirty="0"/>
              <a:t>Starting</a:t>
            </a:r>
          </a:p>
        </p:txBody>
      </p:sp>
      <p:sp>
        <p:nvSpPr>
          <p:cNvPr id="22" name="Oval 21"/>
          <p:cNvSpPr/>
          <p:nvPr/>
        </p:nvSpPr>
        <p:spPr>
          <a:xfrm>
            <a:off x="357516" y="1870757"/>
            <a:ext cx="138706" cy="139252"/>
          </a:xfrm>
          <a:prstGeom prst="ellipse">
            <a:avLst/>
          </a:prstGeom>
          <a:solidFill>
            <a:srgbClr val="0070C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446997" y="1777600"/>
            <a:ext cx="1231154" cy="261610"/>
          </a:xfrm>
          <a:prstGeom prst="rect">
            <a:avLst/>
          </a:prstGeom>
          <a:noFill/>
        </p:spPr>
        <p:txBody>
          <a:bodyPr wrap="square" rtlCol="0">
            <a:spAutoFit/>
          </a:bodyPr>
          <a:lstStyle/>
          <a:p>
            <a:r>
              <a:rPr lang="en-US" sz="1100" dirty="0"/>
              <a:t>Present</a:t>
            </a:r>
          </a:p>
        </p:txBody>
      </p:sp>
      <p:sp>
        <p:nvSpPr>
          <p:cNvPr id="25" name="Oval 24"/>
          <p:cNvSpPr/>
          <p:nvPr/>
        </p:nvSpPr>
        <p:spPr>
          <a:xfrm>
            <a:off x="3529295" y="4971930"/>
            <a:ext cx="138706" cy="139252"/>
          </a:xfrm>
          <a:prstGeom prst="ellipse">
            <a:avLst/>
          </a:prstGeom>
          <a:solidFill>
            <a:srgbClr val="0070C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366775" y="2103166"/>
            <a:ext cx="109880" cy="112423"/>
          </a:xfrm>
          <a:prstGeom prst="rect">
            <a:avLst/>
          </a:prstGeom>
          <a:solidFill>
            <a:srgbClr val="FF000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2713416" y="5630618"/>
            <a:ext cx="109880" cy="112423"/>
          </a:xfrm>
          <a:prstGeom prst="rect">
            <a:avLst/>
          </a:prstGeom>
          <a:solidFill>
            <a:srgbClr val="FF000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4550632" y="2215873"/>
            <a:ext cx="138706" cy="139252"/>
          </a:xfrm>
          <a:prstGeom prst="ellipse">
            <a:avLst/>
          </a:prstGeom>
          <a:solidFill>
            <a:srgbClr val="0070C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3011535" y="4985345"/>
            <a:ext cx="109880" cy="112423"/>
          </a:xfrm>
          <a:prstGeom prst="rect">
            <a:avLst/>
          </a:prstGeom>
          <a:solidFill>
            <a:srgbClr val="FF000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3842445" y="3543722"/>
            <a:ext cx="138706" cy="139252"/>
          </a:xfrm>
          <a:prstGeom prst="ellipse">
            <a:avLst/>
          </a:prstGeom>
          <a:solidFill>
            <a:srgbClr val="0070C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a:extLst>
              <a:ext uri="{FF2B5EF4-FFF2-40B4-BE49-F238E27FC236}">
                <a16:creationId xmlns:a16="http://schemas.microsoft.com/office/drawing/2014/main" id="{59B1D8E6-A5AF-49C5-AD56-15F5FD58DDAE}"/>
              </a:ext>
            </a:extLst>
          </p:cNvPr>
          <p:cNvPicPr>
            <a:picLocks noChangeAspect="1"/>
          </p:cNvPicPr>
          <p:nvPr/>
        </p:nvPicPr>
        <p:blipFill>
          <a:blip r:embed="rId2"/>
          <a:stretch>
            <a:fillRect/>
          </a:stretch>
        </p:blipFill>
        <p:spPr>
          <a:xfrm>
            <a:off x="2216727" y="2557352"/>
            <a:ext cx="3294578" cy="2177822"/>
          </a:xfrm>
          <a:prstGeom prst="rect">
            <a:avLst/>
          </a:prstGeom>
        </p:spPr>
      </p:pic>
      <p:sp>
        <p:nvSpPr>
          <p:cNvPr id="33" name="Rectangle 32">
            <a:extLst>
              <a:ext uri="{FF2B5EF4-FFF2-40B4-BE49-F238E27FC236}">
                <a16:creationId xmlns:a16="http://schemas.microsoft.com/office/drawing/2014/main" id="{908F3910-4DF8-4104-80B3-407A9E56932B}"/>
              </a:ext>
            </a:extLst>
          </p:cNvPr>
          <p:cNvSpPr/>
          <p:nvPr/>
        </p:nvSpPr>
        <p:spPr>
          <a:xfrm>
            <a:off x="5491452" y="2841054"/>
            <a:ext cx="425116" cy="369332"/>
          </a:xfrm>
          <a:prstGeom prst="rect">
            <a:avLst/>
          </a:prstGeom>
        </p:spPr>
        <p:txBody>
          <a:bodyPr wrap="none">
            <a:spAutoFit/>
          </a:bodyPr>
          <a:lstStyle/>
          <a:p>
            <a:r>
              <a:rPr lang="en-US" dirty="0">
                <a:solidFill>
                  <a:srgbClr val="FF0000"/>
                </a:solidFill>
              </a:rPr>
              <a:t>C2</a:t>
            </a:r>
            <a:endParaRPr lang="en-US" dirty="0"/>
          </a:p>
        </p:txBody>
      </p:sp>
      <p:sp>
        <p:nvSpPr>
          <p:cNvPr id="34" name="Rectangle 33">
            <a:extLst>
              <a:ext uri="{FF2B5EF4-FFF2-40B4-BE49-F238E27FC236}">
                <a16:creationId xmlns:a16="http://schemas.microsoft.com/office/drawing/2014/main" id="{91401BF5-D5C6-43C9-B84D-ECF838C61F09}"/>
              </a:ext>
            </a:extLst>
          </p:cNvPr>
          <p:cNvSpPr/>
          <p:nvPr/>
        </p:nvSpPr>
        <p:spPr>
          <a:xfrm>
            <a:off x="5472583" y="2361379"/>
            <a:ext cx="425116" cy="369332"/>
          </a:xfrm>
          <a:prstGeom prst="rect">
            <a:avLst/>
          </a:prstGeom>
        </p:spPr>
        <p:txBody>
          <a:bodyPr wrap="square">
            <a:spAutoFit/>
          </a:bodyPr>
          <a:lstStyle/>
          <a:p>
            <a:r>
              <a:rPr lang="en-US" dirty="0">
                <a:solidFill>
                  <a:srgbClr val="FF0000"/>
                </a:solidFill>
              </a:rPr>
              <a:t>C3</a:t>
            </a:r>
          </a:p>
        </p:txBody>
      </p:sp>
      <p:sp>
        <p:nvSpPr>
          <p:cNvPr id="36" name="Rectangle 35">
            <a:extLst>
              <a:ext uri="{FF2B5EF4-FFF2-40B4-BE49-F238E27FC236}">
                <a16:creationId xmlns:a16="http://schemas.microsoft.com/office/drawing/2014/main" id="{5F72BC4E-0CE5-41E7-867A-560B78531223}"/>
              </a:ext>
            </a:extLst>
          </p:cNvPr>
          <p:cNvSpPr/>
          <p:nvPr/>
        </p:nvSpPr>
        <p:spPr>
          <a:xfrm>
            <a:off x="3216065" y="4256368"/>
            <a:ext cx="109880" cy="112423"/>
          </a:xfrm>
          <a:prstGeom prst="rect">
            <a:avLst/>
          </a:prstGeom>
          <a:solidFill>
            <a:srgbClr val="FF000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E9ACBEF8-3813-44D7-AB7E-3DB4E274AAF3}"/>
              </a:ext>
            </a:extLst>
          </p:cNvPr>
          <p:cNvSpPr/>
          <p:nvPr/>
        </p:nvSpPr>
        <p:spPr>
          <a:xfrm>
            <a:off x="3561089" y="3355034"/>
            <a:ext cx="109880" cy="112423"/>
          </a:xfrm>
          <a:prstGeom prst="rect">
            <a:avLst/>
          </a:prstGeom>
          <a:solidFill>
            <a:srgbClr val="FF000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91E1112E-3F44-468D-82B1-A4E7C10EEEAD}"/>
              </a:ext>
            </a:extLst>
          </p:cNvPr>
          <p:cNvSpPr/>
          <p:nvPr/>
        </p:nvSpPr>
        <p:spPr>
          <a:xfrm>
            <a:off x="3370784" y="4621660"/>
            <a:ext cx="138706" cy="139252"/>
          </a:xfrm>
          <a:prstGeom prst="ellipse">
            <a:avLst/>
          </a:prstGeom>
          <a:solidFill>
            <a:srgbClr val="0070C0">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Picture 38">
            <a:extLst>
              <a:ext uri="{FF2B5EF4-FFF2-40B4-BE49-F238E27FC236}">
                <a16:creationId xmlns:a16="http://schemas.microsoft.com/office/drawing/2014/main" id="{3D819444-6F44-4BE4-AC29-8D7A6A1CD536}"/>
              </a:ext>
            </a:extLst>
          </p:cNvPr>
          <p:cNvPicPr>
            <a:picLocks noChangeAspect="1"/>
          </p:cNvPicPr>
          <p:nvPr/>
        </p:nvPicPr>
        <p:blipFill>
          <a:blip r:embed="rId3"/>
          <a:stretch>
            <a:fillRect/>
          </a:stretch>
        </p:blipFill>
        <p:spPr>
          <a:xfrm>
            <a:off x="1695114" y="128849"/>
            <a:ext cx="9089924" cy="963251"/>
          </a:xfrm>
          <a:prstGeom prst="rect">
            <a:avLst/>
          </a:prstGeom>
        </p:spPr>
      </p:pic>
      <p:sp>
        <p:nvSpPr>
          <p:cNvPr id="41" name="Rectangle 40">
            <a:extLst>
              <a:ext uri="{FF2B5EF4-FFF2-40B4-BE49-F238E27FC236}">
                <a16:creationId xmlns:a16="http://schemas.microsoft.com/office/drawing/2014/main" id="{91401BF5-D5C6-43C9-B84D-ECF838C61F09}"/>
              </a:ext>
            </a:extLst>
          </p:cNvPr>
          <p:cNvSpPr/>
          <p:nvPr/>
        </p:nvSpPr>
        <p:spPr>
          <a:xfrm>
            <a:off x="5464051" y="1790045"/>
            <a:ext cx="425116" cy="369332"/>
          </a:xfrm>
          <a:prstGeom prst="rect">
            <a:avLst/>
          </a:prstGeom>
        </p:spPr>
        <p:txBody>
          <a:bodyPr wrap="square">
            <a:spAutoFit/>
          </a:bodyPr>
          <a:lstStyle/>
          <a:p>
            <a:r>
              <a:rPr lang="en-US" dirty="0" smtClean="0">
                <a:solidFill>
                  <a:srgbClr val="FF0000"/>
                </a:solidFill>
              </a:rPr>
              <a:t>C4</a:t>
            </a:r>
            <a:endParaRPr lang="en-US" dirty="0">
              <a:solidFill>
                <a:srgbClr val="FF0000"/>
              </a:solidFill>
            </a:endParaRPr>
          </a:p>
        </p:txBody>
      </p:sp>
    </p:spTree>
    <p:extLst>
      <p:ext uri="{BB962C8B-B14F-4D97-AF65-F5344CB8AC3E}">
        <p14:creationId xmlns:p14="http://schemas.microsoft.com/office/powerpoint/2010/main" val="30719940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0000"/>
                </a:solidFill>
                <a:latin typeface="Calibri" panose="020F0502020204030204" pitchFamily="34" charset="0"/>
              </a:rPr>
              <a:t>How do I use an S-Curve?</a:t>
            </a:r>
            <a:endParaRPr lang="en-US" dirty="0"/>
          </a:p>
        </p:txBody>
      </p:sp>
      <p:sp>
        <p:nvSpPr>
          <p:cNvPr id="3" name="Content Placeholder 2"/>
          <p:cNvSpPr>
            <a:spLocks noGrp="1"/>
          </p:cNvSpPr>
          <p:nvPr>
            <p:ph idx="1"/>
          </p:nvPr>
        </p:nvSpPr>
        <p:spPr>
          <a:xfrm>
            <a:off x="838200" y="1626119"/>
            <a:ext cx="10515600" cy="4351338"/>
          </a:xfrm>
        </p:spPr>
        <p:txBody>
          <a:bodyPr>
            <a:normAutofit fontScale="92500" lnSpcReduction="10000"/>
          </a:bodyPr>
          <a:lstStyle/>
          <a:p>
            <a:endParaRPr lang="en-US" sz="1500" b="0" i="0" u="none" strike="noStrike" baseline="0" dirty="0" smtClean="0">
              <a:solidFill>
                <a:srgbClr val="000000"/>
              </a:solidFill>
              <a:latin typeface="Calibri" panose="020F0502020204030204" pitchFamily="34" charset="0"/>
            </a:endParaRPr>
          </a:p>
          <a:p>
            <a:r>
              <a:rPr lang="en-US" sz="3000" b="0" i="0" u="none" strike="noStrike" baseline="0" dirty="0" smtClean="0">
                <a:solidFill>
                  <a:srgbClr val="000000"/>
                </a:solidFill>
                <a:latin typeface="Calibri" panose="020F0502020204030204" pitchFamily="34" charset="0"/>
              </a:rPr>
              <a:t>See Where You’ve Been</a:t>
            </a:r>
          </a:p>
          <a:p>
            <a:pPr lvl="1"/>
            <a:r>
              <a:rPr lang="en-US" sz="2200" dirty="0" smtClean="0">
                <a:solidFill>
                  <a:srgbClr val="000000"/>
                </a:solidFill>
                <a:latin typeface="Calibri" panose="020F0502020204030204" pitchFamily="34" charset="0"/>
              </a:rPr>
              <a:t>…</a:t>
            </a:r>
            <a:r>
              <a:rPr lang="en-US" sz="2200" dirty="0">
                <a:solidFill>
                  <a:srgbClr val="000000"/>
                </a:solidFill>
                <a:latin typeface="Calibri" panose="020F0502020204030204" pitchFamily="34" charset="0"/>
              </a:rPr>
              <a:t>and how far you’ve come!</a:t>
            </a:r>
          </a:p>
          <a:p>
            <a:endParaRPr lang="en-US" sz="2600" dirty="0">
              <a:solidFill>
                <a:srgbClr val="000000"/>
              </a:solidFill>
              <a:latin typeface="Calibri" panose="020F0502020204030204" pitchFamily="34" charset="0"/>
            </a:endParaRPr>
          </a:p>
          <a:p>
            <a:r>
              <a:rPr lang="en-US" sz="3000" b="0" i="0" u="none" strike="noStrike" baseline="0" dirty="0" smtClean="0">
                <a:solidFill>
                  <a:srgbClr val="000000"/>
                </a:solidFill>
                <a:latin typeface="Calibri" panose="020F0502020204030204" pitchFamily="34" charset="0"/>
              </a:rPr>
              <a:t>Take Inventory of Your Skills</a:t>
            </a:r>
          </a:p>
          <a:p>
            <a:pPr lvl="1"/>
            <a:r>
              <a:rPr lang="en-US" sz="2200" dirty="0" smtClean="0">
                <a:solidFill>
                  <a:srgbClr val="000000"/>
                </a:solidFill>
                <a:latin typeface="Calibri" panose="020F0502020204030204" pitchFamily="34" charset="0"/>
              </a:rPr>
              <a:t>Interview </a:t>
            </a:r>
            <a:r>
              <a:rPr lang="en-US" sz="2200" dirty="0">
                <a:solidFill>
                  <a:srgbClr val="000000"/>
                </a:solidFill>
                <a:latin typeface="Calibri" panose="020F0502020204030204" pitchFamily="34" charset="0"/>
              </a:rPr>
              <a:t>preparation</a:t>
            </a:r>
          </a:p>
          <a:p>
            <a:pPr lvl="1"/>
            <a:r>
              <a:rPr lang="en-US" sz="2200" dirty="0" smtClean="0">
                <a:solidFill>
                  <a:srgbClr val="000000"/>
                </a:solidFill>
                <a:latin typeface="Calibri" panose="020F0502020204030204" pitchFamily="34" charset="0"/>
              </a:rPr>
              <a:t>Might </a:t>
            </a:r>
            <a:r>
              <a:rPr lang="en-US" sz="2200" dirty="0">
                <a:solidFill>
                  <a:srgbClr val="000000"/>
                </a:solidFill>
                <a:latin typeface="Calibri" panose="020F0502020204030204" pitchFamily="34" charset="0"/>
              </a:rPr>
              <a:t>give ideas for careers you hadn’t previously considered</a:t>
            </a:r>
          </a:p>
          <a:p>
            <a:endParaRPr lang="en-US" sz="2600" dirty="0">
              <a:solidFill>
                <a:srgbClr val="000000"/>
              </a:solidFill>
              <a:latin typeface="Calibri" panose="020F0502020204030204" pitchFamily="34" charset="0"/>
            </a:endParaRPr>
          </a:p>
          <a:p>
            <a:r>
              <a:rPr lang="en-US" sz="3000" b="0" i="0" u="none" strike="noStrike" baseline="0" dirty="0" smtClean="0">
                <a:solidFill>
                  <a:srgbClr val="000000"/>
                </a:solidFill>
                <a:latin typeface="Calibri" panose="020F0502020204030204" pitchFamily="34" charset="0"/>
              </a:rPr>
              <a:t>Helps you do personal GAP analysis</a:t>
            </a:r>
          </a:p>
          <a:p>
            <a:pPr lvl="1"/>
            <a:r>
              <a:rPr lang="en-US" sz="2200" dirty="0" smtClean="0">
                <a:solidFill>
                  <a:srgbClr val="000000"/>
                </a:solidFill>
                <a:latin typeface="Calibri" panose="020F0502020204030204" pitchFamily="34" charset="0"/>
              </a:rPr>
              <a:t>Where </a:t>
            </a:r>
            <a:r>
              <a:rPr lang="en-US" sz="2200" dirty="0">
                <a:solidFill>
                  <a:srgbClr val="000000"/>
                </a:solidFill>
                <a:latin typeface="Calibri" panose="020F0502020204030204" pitchFamily="34" charset="0"/>
              </a:rPr>
              <a:t>am I now? Where do I want to be</a:t>
            </a:r>
            <a:r>
              <a:rPr lang="en-US" sz="2200" dirty="0" smtClean="0">
                <a:solidFill>
                  <a:srgbClr val="000000"/>
                </a:solidFill>
                <a:latin typeface="Calibri" panose="020F0502020204030204" pitchFamily="34" charset="0"/>
              </a:rPr>
              <a:t>?</a:t>
            </a:r>
            <a:endParaRPr lang="en-US" sz="1100" b="0" i="0" u="none" strike="noStrike" baseline="0" dirty="0" smtClean="0">
              <a:solidFill>
                <a:srgbClr val="000000"/>
              </a:solidFill>
              <a:latin typeface="Calibri" panose="020F0502020204030204" pitchFamily="34" charset="0"/>
            </a:endParaRPr>
          </a:p>
          <a:p>
            <a:pPr lvl="1"/>
            <a:r>
              <a:rPr lang="en-US" sz="2200" dirty="0">
                <a:solidFill>
                  <a:srgbClr val="000000"/>
                </a:solidFill>
                <a:latin typeface="Calibri" panose="020F0502020204030204" pitchFamily="34" charset="0"/>
              </a:rPr>
              <a:t>Make plans to close that gap!</a:t>
            </a:r>
          </a:p>
          <a:p>
            <a:pPr marL="0" indent="0">
              <a:buNone/>
            </a:pPr>
            <a:endParaRPr lang="en-US" dirty="0"/>
          </a:p>
        </p:txBody>
      </p:sp>
      <p:pic>
        <p:nvPicPr>
          <p:cNvPr id="4" name="Picture 3"/>
          <p:cNvPicPr>
            <a:picLocks noChangeAspect="1"/>
          </p:cNvPicPr>
          <p:nvPr/>
        </p:nvPicPr>
        <p:blipFill>
          <a:blip r:embed="rId2"/>
          <a:stretch>
            <a:fillRect/>
          </a:stretch>
        </p:blipFill>
        <p:spPr>
          <a:xfrm>
            <a:off x="7913715" y="4154945"/>
            <a:ext cx="3938795" cy="2537407"/>
          </a:xfrm>
          <a:prstGeom prst="rect">
            <a:avLst/>
          </a:prstGeom>
        </p:spPr>
      </p:pic>
    </p:spTree>
    <p:extLst>
      <p:ext uri="{BB962C8B-B14F-4D97-AF65-F5344CB8AC3E}">
        <p14:creationId xmlns:p14="http://schemas.microsoft.com/office/powerpoint/2010/main" val="983295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2029" y="281998"/>
            <a:ext cx="11587941" cy="1325563"/>
          </a:xfrm>
        </p:spPr>
        <p:txBody>
          <a:bodyPr>
            <a:noAutofit/>
          </a:bodyPr>
          <a:lstStyle/>
          <a:p>
            <a:r>
              <a:rPr lang="en-US" sz="3600" dirty="0">
                <a:solidFill>
                  <a:srgbClr val="000000"/>
                </a:solidFill>
                <a:latin typeface="Calibri" panose="020F0502020204030204" pitchFamily="34" charset="0"/>
              </a:rPr>
              <a:t>Where do S-Curves fit in the new Professional Communities?</a:t>
            </a:r>
            <a:endParaRPr lang="en-US" sz="3600" dirty="0"/>
          </a:p>
        </p:txBody>
      </p:sp>
      <p:sp>
        <p:nvSpPr>
          <p:cNvPr id="3" name="Content Placeholder 2"/>
          <p:cNvSpPr>
            <a:spLocks noGrp="1"/>
          </p:cNvSpPr>
          <p:nvPr>
            <p:ph idx="1"/>
          </p:nvPr>
        </p:nvSpPr>
        <p:spPr>
          <a:xfrm>
            <a:off x="838199" y="1627391"/>
            <a:ext cx="10515600" cy="4351338"/>
          </a:xfrm>
        </p:spPr>
        <p:txBody>
          <a:bodyPr/>
          <a:lstStyle/>
          <a:p>
            <a:endParaRPr lang="en-US" sz="1600" b="0" i="0" u="none" strike="noStrike" baseline="0" dirty="0" smtClean="0">
              <a:solidFill>
                <a:srgbClr val="000000"/>
              </a:solidFill>
              <a:latin typeface="Calibri" panose="020F0502020204030204" pitchFamily="34" charset="0"/>
            </a:endParaRPr>
          </a:p>
          <a:p>
            <a:r>
              <a:rPr lang="en-US" sz="3600" b="0" i="0" u="none" strike="noStrike" baseline="0" dirty="0" smtClean="0">
                <a:solidFill>
                  <a:srgbClr val="000000"/>
                </a:solidFill>
                <a:latin typeface="Calibri" panose="020F0502020204030204" pitchFamily="34" charset="0"/>
              </a:rPr>
              <a:t>Career Development Councils</a:t>
            </a:r>
          </a:p>
          <a:p>
            <a:pPr lvl="1"/>
            <a:r>
              <a:rPr lang="en-US" dirty="0" smtClean="0">
                <a:solidFill>
                  <a:srgbClr val="000000"/>
                </a:solidFill>
                <a:latin typeface="Calibri" panose="020F0502020204030204" pitchFamily="34" charset="0"/>
              </a:rPr>
              <a:t>Members </a:t>
            </a:r>
            <a:r>
              <a:rPr lang="en-US" dirty="0">
                <a:solidFill>
                  <a:srgbClr val="000000"/>
                </a:solidFill>
                <a:latin typeface="Calibri" panose="020F0502020204030204" pitchFamily="34" charset="0"/>
              </a:rPr>
              <a:t>of the community who are selected to help give career advice to other </a:t>
            </a:r>
            <a:r>
              <a:rPr lang="en-US" dirty="0" smtClean="0">
                <a:solidFill>
                  <a:srgbClr val="000000"/>
                </a:solidFill>
                <a:latin typeface="Calibri" panose="020F0502020204030204" pitchFamily="34" charset="0"/>
              </a:rPr>
              <a:t>members</a:t>
            </a:r>
            <a:endParaRPr lang="en-US" dirty="0">
              <a:solidFill>
                <a:srgbClr val="000000"/>
              </a:solidFill>
              <a:latin typeface="Calibri" panose="020F0502020204030204" pitchFamily="34" charset="0"/>
            </a:endParaRPr>
          </a:p>
          <a:p>
            <a:r>
              <a:rPr lang="en-US" sz="3600" b="0" i="0" u="none" strike="noStrike" baseline="0" dirty="0" smtClean="0">
                <a:solidFill>
                  <a:srgbClr val="000000"/>
                </a:solidFill>
                <a:latin typeface="Calibri" panose="020F0502020204030204" pitchFamily="34" charset="0"/>
              </a:rPr>
              <a:t>S-Curves</a:t>
            </a:r>
          </a:p>
          <a:p>
            <a:pPr lvl="1"/>
            <a:r>
              <a:rPr lang="en-US" dirty="0" smtClean="0">
                <a:solidFill>
                  <a:srgbClr val="000000"/>
                </a:solidFill>
                <a:latin typeface="Calibri" panose="020F0502020204030204" pitchFamily="34" charset="0"/>
              </a:rPr>
              <a:t>Tool </a:t>
            </a:r>
            <a:r>
              <a:rPr lang="en-US" dirty="0">
                <a:solidFill>
                  <a:srgbClr val="000000"/>
                </a:solidFill>
                <a:latin typeface="Calibri" panose="020F0502020204030204" pitchFamily="34" charset="0"/>
              </a:rPr>
              <a:t>to use to show the CDC what path you have taken</a:t>
            </a:r>
          </a:p>
          <a:p>
            <a:pPr marL="0" indent="0">
              <a:buNone/>
            </a:pPr>
            <a:endParaRPr lang="en-US" dirty="0"/>
          </a:p>
        </p:txBody>
      </p:sp>
    </p:spTree>
    <p:extLst>
      <p:ext uri="{BB962C8B-B14F-4D97-AF65-F5344CB8AC3E}">
        <p14:creationId xmlns:p14="http://schemas.microsoft.com/office/powerpoint/2010/main" val="33514777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TotalTime>
  <Words>506</Words>
  <Application>Microsoft Office PowerPoint</Application>
  <PresentationFormat>Widescreen</PresentationFormat>
  <Paragraphs>95</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  Intro to Career S-Curves</vt:lpstr>
      <vt:lpstr>What is a Career S-Curve?</vt:lpstr>
      <vt:lpstr>What is a Career S-Curve?</vt:lpstr>
      <vt:lpstr>What is a Career S-Curve?</vt:lpstr>
      <vt:lpstr>PowerPoint Presentation</vt:lpstr>
      <vt:lpstr>How do I use an S-Curve?</vt:lpstr>
      <vt:lpstr>Where do S-Curves fit in the new Professional Communities?</vt:lpstr>
    </vt:vector>
  </TitlesOfParts>
  <Company>BYU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 to Career S-Curves</dc:title>
  <dc:creator>Hannah Mocke</dc:creator>
  <cp:lastModifiedBy>Hannah Mocke</cp:lastModifiedBy>
  <cp:revision>10</cp:revision>
  <dcterms:created xsi:type="dcterms:W3CDTF">2020-04-01T19:17:28Z</dcterms:created>
  <dcterms:modified xsi:type="dcterms:W3CDTF">2020-04-01T21:38:06Z</dcterms:modified>
</cp:coreProperties>
</file>